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4630400" cy="8229600"/>
  <p:notesSz cx="8229600" cy="14630400"/>
  <p:embeddedFontLst>
    <p:embeddedFont>
      <p:font typeface="HGMaruGothicMPRO" panose="020F0400000000000000" pitchFamily="34" charset="-128"/>
      <p:regular r:id="rId13"/>
    </p:embeddedFont>
    <p:embeddedFont>
      <p:font typeface="Inter" panose="020B0604020202020204" charset="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9" d="100"/>
          <a:sy n="59" d="100"/>
        </p:scale>
        <p:origin x="1066" y="2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192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txBody>
          <a:bodyPr/>
          <a:lstStyle/>
          <a:p>
            <a:endParaRPr lang="en-US"/>
          </a:p>
        </p:txBody>
      </p:sp>
      <p:sp>
        <p:nvSpPr>
          <p:cNvPr id="3" name="Shape 1"/>
          <p:cNvSpPr/>
          <p:nvPr/>
        </p:nvSpPr>
        <p:spPr>
          <a:xfrm>
            <a:off x="0" y="0"/>
            <a:ext cx="14630400" cy="8229600"/>
          </a:xfrm>
          <a:prstGeom prst="rect">
            <a:avLst/>
          </a:prstGeom>
          <a:solidFill>
            <a:srgbClr val="FFFFFF"/>
          </a:solidFill>
          <a:ln/>
        </p:spPr>
        <p:txBody>
          <a:bodyPr/>
          <a:lstStyle/>
          <a:p>
            <a:endParaRPr lang="en-US"/>
          </a:p>
        </p:txBody>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6F4F4"/>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317433"/>
            <a:ext cx="7556421" cy="1417558"/>
          </a:xfrm>
          <a:prstGeom prst="rect">
            <a:avLst/>
          </a:prstGeom>
          <a:noFill/>
          <a:ln/>
        </p:spPr>
        <p:txBody>
          <a:bodyPr wrap="square" lIns="0" tIns="0" rIns="0" bIns="0" rtlCol="0" anchor="t"/>
          <a:lstStyle/>
          <a:p>
            <a:pPr marL="0" indent="0" algn="l">
              <a:lnSpc>
                <a:spcPts val="5550"/>
              </a:lnSpc>
              <a:buNone/>
            </a:pPr>
            <a:r>
              <a:rPr lang="en-US" sz="4450" b="1" dirty="0">
                <a:solidFill>
                  <a:srgbClr val="000000"/>
                </a:solidFill>
                <a:latin typeface="Inter Bold" pitchFamily="34" charset="0"/>
                <a:ea typeface="Inter Bold" pitchFamily="34" charset="-122"/>
                <a:cs typeface="Inter Bold" pitchFamily="34" charset="-120"/>
              </a:rPr>
              <a:t>Advancing Nursing and Healthcare Conference</a:t>
            </a:r>
            <a:endParaRPr lang="en-US" sz="4450" dirty="0"/>
          </a:p>
        </p:txBody>
      </p:sp>
      <p:sp>
        <p:nvSpPr>
          <p:cNvPr id="4" name="Text 1"/>
          <p:cNvSpPr/>
          <p:nvPr/>
        </p:nvSpPr>
        <p:spPr>
          <a:xfrm>
            <a:off x="793790" y="4075152"/>
            <a:ext cx="7556421" cy="362903"/>
          </a:xfrm>
          <a:prstGeom prst="rect">
            <a:avLst/>
          </a:prstGeom>
          <a:noFill/>
          <a:ln/>
        </p:spPr>
        <p:txBody>
          <a:bodyPr wrap="non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A Global Dialogue</a:t>
            </a:r>
            <a:endParaRPr lang="en-US" sz="1750" dirty="0"/>
          </a:p>
        </p:txBody>
      </p:sp>
      <p:sp>
        <p:nvSpPr>
          <p:cNvPr id="5" name="Text 2"/>
          <p:cNvSpPr/>
          <p:nvPr/>
        </p:nvSpPr>
        <p:spPr>
          <a:xfrm>
            <a:off x="793790" y="4778216"/>
            <a:ext cx="7556421" cy="1133951"/>
          </a:xfrm>
          <a:prstGeom prst="rect">
            <a:avLst/>
          </a:prstGeom>
          <a:noFill/>
          <a:ln/>
        </p:spPr>
        <p:txBody>
          <a:bodyPr wrap="square" lIns="0" tIns="0" rIns="0" bIns="0" rtlCol="0" anchor="t"/>
          <a:lstStyle/>
          <a:p>
            <a:pPr marL="0" indent="0" algn="l">
              <a:lnSpc>
                <a:spcPts val="4450"/>
              </a:lnSpc>
              <a:buNone/>
            </a:pPr>
            <a:r>
              <a:rPr lang="en-US" sz="3550" b="1" dirty="0">
                <a:solidFill>
                  <a:srgbClr val="000000"/>
                </a:solidFill>
                <a:latin typeface="Inter Bold" pitchFamily="34" charset="0"/>
                <a:ea typeface="Inter Bold" pitchFamily="34" charset="-122"/>
                <a:cs typeface="Inter Bold" pitchFamily="34" charset="-120"/>
              </a:rPr>
              <a:t>November 28-30, 2025 | Toronto, Canada</a:t>
            </a:r>
            <a:endParaRPr lang="en-US" sz="3550" dirty="0"/>
          </a:p>
        </p:txBody>
      </p:sp>
      <p:pic>
        <p:nvPicPr>
          <p:cNvPr id="6" name="Picture 5" descr="A logo with a black background&#10;&#10;Description automatically generated">
            <a:extLst>
              <a:ext uri="{FF2B5EF4-FFF2-40B4-BE49-F238E27FC236}">
                <a16:creationId xmlns:a16="http://schemas.microsoft.com/office/drawing/2014/main" id="{93C3410D-FDEA-783B-567F-023404BE12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8657" y="248045"/>
            <a:ext cx="2657336" cy="1228932"/>
          </a:xfrm>
          <a:prstGeom prst="rect">
            <a:avLst/>
          </a:prstGeom>
        </p:spPr>
      </p:pic>
      <p:sp>
        <p:nvSpPr>
          <p:cNvPr id="7" name="TextBox 6">
            <a:extLst>
              <a:ext uri="{FF2B5EF4-FFF2-40B4-BE49-F238E27FC236}">
                <a16:creationId xmlns:a16="http://schemas.microsoft.com/office/drawing/2014/main" id="{3FC5B311-E071-ADE3-A334-E349D30E3358}"/>
              </a:ext>
            </a:extLst>
          </p:cNvPr>
          <p:cNvSpPr txBox="1"/>
          <p:nvPr/>
        </p:nvSpPr>
        <p:spPr>
          <a:xfrm>
            <a:off x="2189366" y="1476977"/>
            <a:ext cx="4661799" cy="307777"/>
          </a:xfrm>
          <a:prstGeom prst="rect">
            <a:avLst/>
          </a:prstGeom>
          <a:noFill/>
        </p:spPr>
        <p:txBody>
          <a:bodyPr wrap="square" rtlCol="0">
            <a:spAutoFit/>
          </a:bodyPr>
          <a:lstStyle/>
          <a:p>
            <a:r>
              <a:rPr lang="en-US" sz="1400" dirty="0">
                <a:solidFill>
                  <a:schemeClr val="accent2">
                    <a:lumMod val="75000"/>
                  </a:schemeClr>
                </a:solidFill>
                <a:latin typeface="HGMaruGothicMPRO" panose="020B0400000000000000" pitchFamily="34" charset="-128"/>
                <a:ea typeface="HGMaruGothicMPRO" panose="020B0400000000000000" pitchFamily="34" charset="-128"/>
                <a:cs typeface="Tahoma" panose="020B0604030504040204" pitchFamily="34" charset="0"/>
              </a:rPr>
              <a:t>Richmond Hill College</a:t>
            </a:r>
          </a:p>
        </p:txBody>
      </p:sp>
      <p:pic>
        <p:nvPicPr>
          <p:cNvPr id="8" name="Picture 7" descr="A logo with a black background&#10;&#10;AI-generated content may be incorrect.">
            <a:extLst>
              <a:ext uri="{FF2B5EF4-FFF2-40B4-BE49-F238E27FC236}">
                <a16:creationId xmlns:a16="http://schemas.microsoft.com/office/drawing/2014/main" id="{0CEADA62-A7B8-11D7-8130-4620627B15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485" y="250622"/>
            <a:ext cx="1828800" cy="153413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33995" y="419576"/>
            <a:ext cx="4775597" cy="476845"/>
          </a:xfrm>
          <a:prstGeom prst="rect">
            <a:avLst/>
          </a:prstGeom>
          <a:noFill/>
          <a:ln/>
        </p:spPr>
        <p:txBody>
          <a:bodyPr wrap="none" lIns="0" tIns="0" rIns="0" bIns="0" rtlCol="0" anchor="t"/>
          <a:lstStyle/>
          <a:p>
            <a:pPr marL="0" indent="0" algn="l">
              <a:lnSpc>
                <a:spcPts val="3750"/>
              </a:lnSpc>
              <a:buNone/>
            </a:pPr>
            <a:r>
              <a:rPr lang="en-US" sz="3000" b="1" dirty="0">
                <a:solidFill>
                  <a:srgbClr val="000000"/>
                </a:solidFill>
                <a:latin typeface="Inter Bold" pitchFamily="34" charset="0"/>
                <a:ea typeface="Inter Bold" pitchFamily="34" charset="-122"/>
                <a:cs typeface="Inter Bold" pitchFamily="34" charset="-120"/>
              </a:rPr>
              <a:t>Presenting Author Details</a:t>
            </a:r>
            <a:endParaRPr lang="en-US" sz="3000" dirty="0"/>
          </a:p>
        </p:txBody>
      </p:sp>
      <p:sp>
        <p:nvSpPr>
          <p:cNvPr id="3" name="Shape 1"/>
          <p:cNvSpPr/>
          <p:nvPr/>
        </p:nvSpPr>
        <p:spPr>
          <a:xfrm>
            <a:off x="533995" y="1201579"/>
            <a:ext cx="13562409" cy="924758"/>
          </a:xfrm>
          <a:prstGeom prst="roundRect">
            <a:avLst>
              <a:gd name="adj" fmla="val 6930"/>
            </a:avLst>
          </a:prstGeom>
          <a:solidFill>
            <a:srgbClr val="FFFFFF"/>
          </a:solidFill>
          <a:ln w="22860">
            <a:solidFill>
              <a:srgbClr val="C0C1D7"/>
            </a:solidFill>
            <a:prstDash val="solid"/>
          </a:ln>
        </p:spPr>
        <p:txBody>
          <a:bodyPr/>
          <a:lstStyle/>
          <a:p>
            <a:endParaRPr lang="en-US"/>
          </a:p>
        </p:txBody>
      </p:sp>
      <p:sp>
        <p:nvSpPr>
          <p:cNvPr id="4" name="Shape 2"/>
          <p:cNvSpPr/>
          <p:nvPr/>
        </p:nvSpPr>
        <p:spPr>
          <a:xfrm>
            <a:off x="556855" y="1224439"/>
            <a:ext cx="610314" cy="879038"/>
          </a:xfrm>
          <a:prstGeom prst="roundRect">
            <a:avLst>
              <a:gd name="adj" fmla="val 6006"/>
            </a:avLst>
          </a:prstGeom>
          <a:solidFill>
            <a:srgbClr val="DADBF1"/>
          </a:solidFill>
          <a:ln/>
        </p:spPr>
        <p:txBody>
          <a:bodyPr/>
          <a:lstStyle/>
          <a:p>
            <a:endParaRPr lang="en-US"/>
          </a:p>
        </p:txBody>
      </p:sp>
      <p:sp>
        <p:nvSpPr>
          <p:cNvPr id="5" name="Text 3"/>
          <p:cNvSpPr/>
          <p:nvPr/>
        </p:nvSpPr>
        <p:spPr>
          <a:xfrm>
            <a:off x="743783" y="1520904"/>
            <a:ext cx="228838" cy="285988"/>
          </a:xfrm>
          <a:prstGeom prst="rect">
            <a:avLst/>
          </a:prstGeom>
          <a:noFill/>
          <a:ln/>
        </p:spPr>
        <p:txBody>
          <a:bodyPr wrap="none" lIns="0" tIns="0" rIns="0" bIns="0" rtlCol="0" anchor="t"/>
          <a:lstStyle/>
          <a:p>
            <a:pPr marL="0" indent="0" algn="l">
              <a:lnSpc>
                <a:spcPts val="1800"/>
              </a:lnSpc>
              <a:buNone/>
            </a:pPr>
            <a:r>
              <a:rPr lang="en-US" sz="1800" b="1" dirty="0">
                <a:solidFill>
                  <a:srgbClr val="272525"/>
                </a:solidFill>
                <a:latin typeface="Inter Bold" pitchFamily="34" charset="0"/>
                <a:ea typeface="Inter Bold" pitchFamily="34" charset="-122"/>
                <a:cs typeface="Inter Bold" pitchFamily="34" charset="-120"/>
              </a:rPr>
              <a:t>1</a:t>
            </a:r>
            <a:endParaRPr lang="en-US" sz="1800" dirty="0"/>
          </a:p>
        </p:txBody>
      </p:sp>
      <p:sp>
        <p:nvSpPr>
          <p:cNvPr id="6" name="Text 4"/>
          <p:cNvSpPr/>
          <p:nvPr/>
        </p:nvSpPr>
        <p:spPr>
          <a:xfrm>
            <a:off x="1319689" y="1376958"/>
            <a:ext cx="1907262" cy="238363"/>
          </a:xfrm>
          <a:prstGeom prst="rect">
            <a:avLst/>
          </a:prstGeom>
          <a:noFill/>
          <a:ln/>
        </p:spPr>
        <p:txBody>
          <a:bodyPr wrap="none" lIns="0" tIns="0" rIns="0" bIns="0" rtlCol="0" anchor="t"/>
          <a:lstStyle/>
          <a:p>
            <a:pPr marL="0" indent="0" algn="l">
              <a:lnSpc>
                <a:spcPts val="1850"/>
              </a:lnSpc>
              <a:buNone/>
            </a:pPr>
            <a:r>
              <a:rPr lang="en-US" sz="1500" b="1" dirty="0">
                <a:solidFill>
                  <a:srgbClr val="272525"/>
                </a:solidFill>
                <a:latin typeface="Inter Bold" pitchFamily="34" charset="0"/>
                <a:ea typeface="Inter Bold" pitchFamily="34" charset="-122"/>
                <a:cs typeface="Inter Bold" pitchFamily="34" charset="-120"/>
              </a:rPr>
              <a:t>Full Name</a:t>
            </a:r>
            <a:endParaRPr lang="en-US" sz="1500" dirty="0"/>
          </a:p>
        </p:txBody>
      </p:sp>
      <p:sp>
        <p:nvSpPr>
          <p:cNvPr id="7" name="Text 5"/>
          <p:cNvSpPr/>
          <p:nvPr/>
        </p:nvSpPr>
        <p:spPr>
          <a:xfrm>
            <a:off x="1319689" y="1706761"/>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Muhammad Saqib Fayyaz</a:t>
            </a:r>
            <a:endParaRPr lang="en-US" sz="1200" dirty="0"/>
          </a:p>
        </p:txBody>
      </p:sp>
      <p:sp>
        <p:nvSpPr>
          <p:cNvPr id="8" name="Shape 6"/>
          <p:cNvSpPr/>
          <p:nvPr/>
        </p:nvSpPr>
        <p:spPr>
          <a:xfrm>
            <a:off x="533995" y="2278856"/>
            <a:ext cx="13562409" cy="924758"/>
          </a:xfrm>
          <a:prstGeom prst="roundRect">
            <a:avLst>
              <a:gd name="adj" fmla="val 6930"/>
            </a:avLst>
          </a:prstGeom>
          <a:solidFill>
            <a:srgbClr val="FFFFFF"/>
          </a:solidFill>
          <a:ln w="22860">
            <a:solidFill>
              <a:srgbClr val="C0C1D7"/>
            </a:solidFill>
            <a:prstDash val="solid"/>
          </a:ln>
        </p:spPr>
        <p:txBody>
          <a:bodyPr/>
          <a:lstStyle/>
          <a:p>
            <a:endParaRPr lang="en-US"/>
          </a:p>
        </p:txBody>
      </p:sp>
      <p:sp>
        <p:nvSpPr>
          <p:cNvPr id="9" name="Shape 7"/>
          <p:cNvSpPr/>
          <p:nvPr/>
        </p:nvSpPr>
        <p:spPr>
          <a:xfrm>
            <a:off x="556855" y="2301716"/>
            <a:ext cx="610314" cy="879038"/>
          </a:xfrm>
          <a:prstGeom prst="roundRect">
            <a:avLst>
              <a:gd name="adj" fmla="val 6006"/>
            </a:avLst>
          </a:prstGeom>
          <a:solidFill>
            <a:srgbClr val="DADBF1"/>
          </a:solidFill>
          <a:ln/>
        </p:spPr>
        <p:txBody>
          <a:bodyPr/>
          <a:lstStyle/>
          <a:p>
            <a:endParaRPr lang="en-US"/>
          </a:p>
        </p:txBody>
      </p:sp>
      <p:sp>
        <p:nvSpPr>
          <p:cNvPr id="10" name="Text 8"/>
          <p:cNvSpPr/>
          <p:nvPr/>
        </p:nvSpPr>
        <p:spPr>
          <a:xfrm>
            <a:off x="743783" y="2598182"/>
            <a:ext cx="228838" cy="285988"/>
          </a:xfrm>
          <a:prstGeom prst="rect">
            <a:avLst/>
          </a:prstGeom>
          <a:noFill/>
          <a:ln/>
        </p:spPr>
        <p:txBody>
          <a:bodyPr wrap="none" lIns="0" tIns="0" rIns="0" bIns="0" rtlCol="0" anchor="t"/>
          <a:lstStyle/>
          <a:p>
            <a:pPr marL="0" indent="0" algn="l">
              <a:lnSpc>
                <a:spcPts val="1800"/>
              </a:lnSpc>
              <a:buNone/>
            </a:pPr>
            <a:r>
              <a:rPr lang="en-US" sz="1800" b="1" dirty="0">
                <a:solidFill>
                  <a:srgbClr val="272525"/>
                </a:solidFill>
                <a:latin typeface="Inter Bold" pitchFamily="34" charset="0"/>
                <a:ea typeface="Inter Bold" pitchFamily="34" charset="-122"/>
                <a:cs typeface="Inter Bold" pitchFamily="34" charset="-120"/>
              </a:rPr>
              <a:t>2</a:t>
            </a:r>
            <a:endParaRPr lang="en-US" sz="1800" dirty="0"/>
          </a:p>
        </p:txBody>
      </p:sp>
      <p:sp>
        <p:nvSpPr>
          <p:cNvPr id="11" name="Text 9"/>
          <p:cNvSpPr/>
          <p:nvPr/>
        </p:nvSpPr>
        <p:spPr>
          <a:xfrm>
            <a:off x="1319689" y="2454235"/>
            <a:ext cx="1907262" cy="238363"/>
          </a:xfrm>
          <a:prstGeom prst="rect">
            <a:avLst/>
          </a:prstGeom>
          <a:noFill/>
          <a:ln/>
        </p:spPr>
        <p:txBody>
          <a:bodyPr wrap="none" lIns="0" tIns="0" rIns="0" bIns="0" rtlCol="0" anchor="t"/>
          <a:lstStyle/>
          <a:p>
            <a:pPr marL="0" indent="0" algn="l">
              <a:lnSpc>
                <a:spcPts val="1850"/>
              </a:lnSpc>
              <a:buNone/>
            </a:pPr>
            <a:r>
              <a:rPr lang="en-US" sz="1500" b="1" dirty="0">
                <a:solidFill>
                  <a:srgbClr val="272525"/>
                </a:solidFill>
                <a:latin typeface="Inter Bold" pitchFamily="34" charset="0"/>
                <a:ea typeface="Inter Bold" pitchFamily="34" charset="-122"/>
                <a:cs typeface="Inter Bold" pitchFamily="34" charset="-120"/>
              </a:rPr>
              <a:t>Nationality</a:t>
            </a:r>
            <a:endParaRPr lang="en-US" sz="1500" dirty="0"/>
          </a:p>
        </p:txBody>
      </p:sp>
      <p:sp>
        <p:nvSpPr>
          <p:cNvPr id="12" name="Text 10"/>
          <p:cNvSpPr/>
          <p:nvPr/>
        </p:nvSpPr>
        <p:spPr>
          <a:xfrm>
            <a:off x="1319689" y="2784038"/>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Pakistani</a:t>
            </a:r>
            <a:endParaRPr lang="en-US" sz="1200" dirty="0"/>
          </a:p>
        </p:txBody>
      </p:sp>
      <p:sp>
        <p:nvSpPr>
          <p:cNvPr id="13" name="Shape 11"/>
          <p:cNvSpPr/>
          <p:nvPr/>
        </p:nvSpPr>
        <p:spPr>
          <a:xfrm>
            <a:off x="533995" y="3356134"/>
            <a:ext cx="13562409" cy="924758"/>
          </a:xfrm>
          <a:prstGeom prst="roundRect">
            <a:avLst>
              <a:gd name="adj" fmla="val 6930"/>
            </a:avLst>
          </a:prstGeom>
          <a:solidFill>
            <a:srgbClr val="FFFFFF"/>
          </a:solidFill>
          <a:ln w="22860">
            <a:solidFill>
              <a:srgbClr val="C0C1D7"/>
            </a:solidFill>
            <a:prstDash val="solid"/>
          </a:ln>
        </p:spPr>
        <p:txBody>
          <a:bodyPr/>
          <a:lstStyle/>
          <a:p>
            <a:endParaRPr lang="en-US"/>
          </a:p>
        </p:txBody>
      </p:sp>
      <p:sp>
        <p:nvSpPr>
          <p:cNvPr id="14" name="Shape 12"/>
          <p:cNvSpPr/>
          <p:nvPr/>
        </p:nvSpPr>
        <p:spPr>
          <a:xfrm>
            <a:off x="556855" y="3378994"/>
            <a:ext cx="610314" cy="879038"/>
          </a:xfrm>
          <a:prstGeom prst="roundRect">
            <a:avLst>
              <a:gd name="adj" fmla="val 6006"/>
            </a:avLst>
          </a:prstGeom>
          <a:solidFill>
            <a:srgbClr val="DADBF1"/>
          </a:solidFill>
          <a:ln/>
        </p:spPr>
        <p:txBody>
          <a:bodyPr/>
          <a:lstStyle/>
          <a:p>
            <a:endParaRPr lang="en-US"/>
          </a:p>
        </p:txBody>
      </p:sp>
      <p:sp>
        <p:nvSpPr>
          <p:cNvPr id="15" name="Text 13"/>
          <p:cNvSpPr/>
          <p:nvPr/>
        </p:nvSpPr>
        <p:spPr>
          <a:xfrm>
            <a:off x="743783" y="3675459"/>
            <a:ext cx="228838" cy="285988"/>
          </a:xfrm>
          <a:prstGeom prst="rect">
            <a:avLst/>
          </a:prstGeom>
          <a:noFill/>
          <a:ln/>
        </p:spPr>
        <p:txBody>
          <a:bodyPr wrap="none" lIns="0" tIns="0" rIns="0" bIns="0" rtlCol="0" anchor="t"/>
          <a:lstStyle/>
          <a:p>
            <a:pPr marL="0" indent="0" algn="l">
              <a:lnSpc>
                <a:spcPts val="1800"/>
              </a:lnSpc>
              <a:buNone/>
            </a:pPr>
            <a:r>
              <a:rPr lang="en-US" sz="1800" b="1" dirty="0">
                <a:solidFill>
                  <a:srgbClr val="272525"/>
                </a:solidFill>
                <a:latin typeface="Inter Bold" pitchFamily="34" charset="0"/>
                <a:ea typeface="Inter Bold" pitchFamily="34" charset="-122"/>
                <a:cs typeface="Inter Bold" pitchFamily="34" charset="-120"/>
              </a:rPr>
              <a:t>3</a:t>
            </a:r>
            <a:endParaRPr lang="en-US" sz="1800" dirty="0"/>
          </a:p>
        </p:txBody>
      </p:sp>
      <p:sp>
        <p:nvSpPr>
          <p:cNvPr id="16" name="Text 14"/>
          <p:cNvSpPr/>
          <p:nvPr/>
        </p:nvSpPr>
        <p:spPr>
          <a:xfrm>
            <a:off x="1319689" y="3531513"/>
            <a:ext cx="1907262" cy="238363"/>
          </a:xfrm>
          <a:prstGeom prst="rect">
            <a:avLst/>
          </a:prstGeom>
          <a:noFill/>
          <a:ln/>
        </p:spPr>
        <p:txBody>
          <a:bodyPr wrap="none" lIns="0" tIns="0" rIns="0" bIns="0" rtlCol="0" anchor="t"/>
          <a:lstStyle/>
          <a:p>
            <a:pPr marL="0" indent="0" algn="l">
              <a:lnSpc>
                <a:spcPts val="1850"/>
              </a:lnSpc>
              <a:buNone/>
            </a:pPr>
            <a:r>
              <a:rPr lang="en-US" sz="1500" b="1" dirty="0">
                <a:solidFill>
                  <a:srgbClr val="272525"/>
                </a:solidFill>
                <a:latin typeface="Inter Bold" pitchFamily="34" charset="0"/>
                <a:ea typeface="Inter Bold" pitchFamily="34" charset="-122"/>
                <a:cs typeface="Inter Bold" pitchFamily="34" charset="-120"/>
              </a:rPr>
              <a:t>Academic Degree</a:t>
            </a:r>
            <a:endParaRPr lang="en-US" sz="1500" dirty="0"/>
          </a:p>
        </p:txBody>
      </p:sp>
      <p:sp>
        <p:nvSpPr>
          <p:cNvPr id="17" name="Text 15"/>
          <p:cNvSpPr/>
          <p:nvPr/>
        </p:nvSpPr>
        <p:spPr>
          <a:xfrm>
            <a:off x="1319689" y="3861316"/>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MSc Economics; Professional Experience in Healthcare Regulation (PMDC)</a:t>
            </a:r>
            <a:endParaRPr lang="en-US" sz="1200" dirty="0"/>
          </a:p>
        </p:txBody>
      </p:sp>
      <p:sp>
        <p:nvSpPr>
          <p:cNvPr id="18" name="Shape 16"/>
          <p:cNvSpPr/>
          <p:nvPr/>
        </p:nvSpPr>
        <p:spPr>
          <a:xfrm>
            <a:off x="533995" y="4433411"/>
            <a:ext cx="13562409" cy="924758"/>
          </a:xfrm>
          <a:prstGeom prst="roundRect">
            <a:avLst>
              <a:gd name="adj" fmla="val 6930"/>
            </a:avLst>
          </a:prstGeom>
          <a:solidFill>
            <a:srgbClr val="FFFFFF"/>
          </a:solidFill>
          <a:ln w="22860">
            <a:solidFill>
              <a:srgbClr val="C0C1D7"/>
            </a:solidFill>
            <a:prstDash val="solid"/>
          </a:ln>
        </p:spPr>
        <p:txBody>
          <a:bodyPr/>
          <a:lstStyle/>
          <a:p>
            <a:endParaRPr lang="en-US"/>
          </a:p>
        </p:txBody>
      </p:sp>
      <p:sp>
        <p:nvSpPr>
          <p:cNvPr id="19" name="Shape 17"/>
          <p:cNvSpPr/>
          <p:nvPr/>
        </p:nvSpPr>
        <p:spPr>
          <a:xfrm>
            <a:off x="556855" y="4456271"/>
            <a:ext cx="610314" cy="879038"/>
          </a:xfrm>
          <a:prstGeom prst="roundRect">
            <a:avLst>
              <a:gd name="adj" fmla="val 6006"/>
            </a:avLst>
          </a:prstGeom>
          <a:solidFill>
            <a:srgbClr val="DADBF1"/>
          </a:solidFill>
          <a:ln/>
        </p:spPr>
        <p:txBody>
          <a:bodyPr/>
          <a:lstStyle/>
          <a:p>
            <a:endParaRPr lang="en-US"/>
          </a:p>
        </p:txBody>
      </p:sp>
      <p:sp>
        <p:nvSpPr>
          <p:cNvPr id="20" name="Text 18"/>
          <p:cNvSpPr/>
          <p:nvPr/>
        </p:nvSpPr>
        <p:spPr>
          <a:xfrm>
            <a:off x="743783" y="4752737"/>
            <a:ext cx="228838" cy="285988"/>
          </a:xfrm>
          <a:prstGeom prst="rect">
            <a:avLst/>
          </a:prstGeom>
          <a:noFill/>
          <a:ln/>
        </p:spPr>
        <p:txBody>
          <a:bodyPr wrap="none" lIns="0" tIns="0" rIns="0" bIns="0" rtlCol="0" anchor="t"/>
          <a:lstStyle/>
          <a:p>
            <a:pPr marL="0" indent="0" algn="l">
              <a:lnSpc>
                <a:spcPts val="1800"/>
              </a:lnSpc>
              <a:buNone/>
            </a:pPr>
            <a:r>
              <a:rPr lang="en-US" sz="1800" b="1" dirty="0">
                <a:solidFill>
                  <a:srgbClr val="272525"/>
                </a:solidFill>
                <a:latin typeface="Inter Bold" pitchFamily="34" charset="0"/>
                <a:ea typeface="Inter Bold" pitchFamily="34" charset="-122"/>
                <a:cs typeface="Inter Bold" pitchFamily="34" charset="-120"/>
              </a:rPr>
              <a:t>4</a:t>
            </a:r>
            <a:endParaRPr lang="en-US" sz="1800" dirty="0"/>
          </a:p>
        </p:txBody>
      </p:sp>
      <p:sp>
        <p:nvSpPr>
          <p:cNvPr id="21" name="Text 19"/>
          <p:cNvSpPr/>
          <p:nvPr/>
        </p:nvSpPr>
        <p:spPr>
          <a:xfrm>
            <a:off x="1319689" y="4608790"/>
            <a:ext cx="1907262" cy="238363"/>
          </a:xfrm>
          <a:prstGeom prst="rect">
            <a:avLst/>
          </a:prstGeom>
          <a:noFill/>
          <a:ln/>
        </p:spPr>
        <p:txBody>
          <a:bodyPr wrap="none" lIns="0" tIns="0" rIns="0" bIns="0" rtlCol="0" anchor="t"/>
          <a:lstStyle/>
          <a:p>
            <a:pPr marL="0" indent="0" algn="l">
              <a:lnSpc>
                <a:spcPts val="1850"/>
              </a:lnSpc>
              <a:buNone/>
            </a:pPr>
            <a:r>
              <a:rPr lang="en-US" sz="1500" b="1" dirty="0">
                <a:solidFill>
                  <a:srgbClr val="272525"/>
                </a:solidFill>
                <a:latin typeface="Inter Bold" pitchFamily="34" charset="0"/>
                <a:ea typeface="Inter Bold" pitchFamily="34" charset="-122"/>
                <a:cs typeface="Inter Bold" pitchFamily="34" charset="-120"/>
              </a:rPr>
              <a:t>Job Position</a:t>
            </a:r>
            <a:endParaRPr lang="en-US" sz="1500" dirty="0"/>
          </a:p>
        </p:txBody>
      </p:sp>
      <p:sp>
        <p:nvSpPr>
          <p:cNvPr id="22" name="Text 20"/>
          <p:cNvSpPr/>
          <p:nvPr/>
        </p:nvSpPr>
        <p:spPr>
          <a:xfrm>
            <a:off x="1319689" y="4938593"/>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Working with PMDC (Regulatory Authority)</a:t>
            </a:r>
            <a:endParaRPr lang="en-US" sz="1200" dirty="0"/>
          </a:p>
        </p:txBody>
      </p:sp>
      <p:sp>
        <p:nvSpPr>
          <p:cNvPr id="23" name="Shape 21"/>
          <p:cNvSpPr/>
          <p:nvPr/>
        </p:nvSpPr>
        <p:spPr>
          <a:xfrm>
            <a:off x="533995" y="5510689"/>
            <a:ext cx="13562409" cy="924758"/>
          </a:xfrm>
          <a:prstGeom prst="roundRect">
            <a:avLst>
              <a:gd name="adj" fmla="val 6930"/>
            </a:avLst>
          </a:prstGeom>
          <a:solidFill>
            <a:srgbClr val="FFFFFF"/>
          </a:solidFill>
          <a:ln w="22860">
            <a:solidFill>
              <a:srgbClr val="C0C1D7"/>
            </a:solidFill>
            <a:prstDash val="solid"/>
          </a:ln>
        </p:spPr>
        <p:txBody>
          <a:bodyPr/>
          <a:lstStyle/>
          <a:p>
            <a:endParaRPr lang="en-US"/>
          </a:p>
        </p:txBody>
      </p:sp>
      <p:sp>
        <p:nvSpPr>
          <p:cNvPr id="24" name="Shape 22"/>
          <p:cNvSpPr/>
          <p:nvPr/>
        </p:nvSpPr>
        <p:spPr>
          <a:xfrm>
            <a:off x="556855" y="5533549"/>
            <a:ext cx="610314" cy="879038"/>
          </a:xfrm>
          <a:prstGeom prst="roundRect">
            <a:avLst>
              <a:gd name="adj" fmla="val 6006"/>
            </a:avLst>
          </a:prstGeom>
          <a:solidFill>
            <a:srgbClr val="DADBF1"/>
          </a:solidFill>
          <a:ln/>
        </p:spPr>
        <p:txBody>
          <a:bodyPr/>
          <a:lstStyle/>
          <a:p>
            <a:endParaRPr lang="en-US"/>
          </a:p>
        </p:txBody>
      </p:sp>
      <p:sp>
        <p:nvSpPr>
          <p:cNvPr id="25" name="Text 23"/>
          <p:cNvSpPr/>
          <p:nvPr/>
        </p:nvSpPr>
        <p:spPr>
          <a:xfrm>
            <a:off x="743783" y="5830014"/>
            <a:ext cx="228838" cy="285988"/>
          </a:xfrm>
          <a:prstGeom prst="rect">
            <a:avLst/>
          </a:prstGeom>
          <a:noFill/>
          <a:ln/>
        </p:spPr>
        <p:txBody>
          <a:bodyPr wrap="none" lIns="0" tIns="0" rIns="0" bIns="0" rtlCol="0" anchor="t"/>
          <a:lstStyle/>
          <a:p>
            <a:pPr marL="0" indent="0" algn="l">
              <a:lnSpc>
                <a:spcPts val="1800"/>
              </a:lnSpc>
              <a:buNone/>
            </a:pPr>
            <a:r>
              <a:rPr lang="en-US" sz="1800" b="1" dirty="0">
                <a:solidFill>
                  <a:srgbClr val="272525"/>
                </a:solidFill>
                <a:latin typeface="Inter Bold" pitchFamily="34" charset="0"/>
                <a:ea typeface="Inter Bold" pitchFamily="34" charset="-122"/>
                <a:cs typeface="Inter Bold" pitchFamily="34" charset="-120"/>
              </a:rPr>
              <a:t>5</a:t>
            </a:r>
            <a:endParaRPr lang="en-US" sz="1800" dirty="0"/>
          </a:p>
        </p:txBody>
      </p:sp>
      <p:sp>
        <p:nvSpPr>
          <p:cNvPr id="26" name="Text 24"/>
          <p:cNvSpPr/>
          <p:nvPr/>
        </p:nvSpPr>
        <p:spPr>
          <a:xfrm>
            <a:off x="1319689" y="5686068"/>
            <a:ext cx="1907262" cy="238363"/>
          </a:xfrm>
          <a:prstGeom prst="rect">
            <a:avLst/>
          </a:prstGeom>
          <a:noFill/>
          <a:ln/>
        </p:spPr>
        <p:txBody>
          <a:bodyPr wrap="none" lIns="0" tIns="0" rIns="0" bIns="0" rtlCol="0" anchor="t"/>
          <a:lstStyle/>
          <a:p>
            <a:pPr marL="0" indent="0" algn="l">
              <a:lnSpc>
                <a:spcPts val="1850"/>
              </a:lnSpc>
              <a:buNone/>
            </a:pPr>
            <a:r>
              <a:rPr lang="en-US" sz="1500" b="1" dirty="0">
                <a:solidFill>
                  <a:srgbClr val="272525"/>
                </a:solidFill>
                <a:latin typeface="Inter Bold" pitchFamily="34" charset="0"/>
                <a:ea typeface="Inter Bold" pitchFamily="34" charset="-122"/>
                <a:cs typeface="Inter Bold" pitchFamily="34" charset="-120"/>
              </a:rPr>
              <a:t>Country</a:t>
            </a:r>
            <a:endParaRPr lang="en-US" sz="1500" dirty="0"/>
          </a:p>
        </p:txBody>
      </p:sp>
      <p:sp>
        <p:nvSpPr>
          <p:cNvPr id="27" name="Text 25"/>
          <p:cNvSpPr/>
          <p:nvPr/>
        </p:nvSpPr>
        <p:spPr>
          <a:xfrm>
            <a:off x="1319689" y="6015871"/>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Pakistan</a:t>
            </a:r>
            <a:endParaRPr lang="en-US" sz="1200" dirty="0"/>
          </a:p>
        </p:txBody>
      </p:sp>
      <p:sp>
        <p:nvSpPr>
          <p:cNvPr id="28" name="Shape 26"/>
          <p:cNvSpPr/>
          <p:nvPr/>
        </p:nvSpPr>
        <p:spPr>
          <a:xfrm>
            <a:off x="533995" y="6587966"/>
            <a:ext cx="13562409" cy="1260396"/>
          </a:xfrm>
          <a:prstGeom prst="roundRect">
            <a:avLst>
              <a:gd name="adj" fmla="val 5085"/>
            </a:avLst>
          </a:prstGeom>
          <a:solidFill>
            <a:srgbClr val="FFFFFF"/>
          </a:solidFill>
          <a:ln w="22860">
            <a:solidFill>
              <a:srgbClr val="C0C1D7"/>
            </a:solidFill>
            <a:prstDash val="solid"/>
          </a:ln>
        </p:spPr>
        <p:txBody>
          <a:bodyPr/>
          <a:lstStyle/>
          <a:p>
            <a:endParaRPr lang="en-US"/>
          </a:p>
        </p:txBody>
      </p:sp>
      <p:sp>
        <p:nvSpPr>
          <p:cNvPr id="29" name="Shape 27"/>
          <p:cNvSpPr/>
          <p:nvPr/>
        </p:nvSpPr>
        <p:spPr>
          <a:xfrm>
            <a:off x="556855" y="6610826"/>
            <a:ext cx="610314" cy="1214676"/>
          </a:xfrm>
          <a:prstGeom prst="roundRect">
            <a:avLst>
              <a:gd name="adj" fmla="val 6006"/>
            </a:avLst>
          </a:prstGeom>
          <a:solidFill>
            <a:srgbClr val="DADBF1"/>
          </a:solidFill>
          <a:ln/>
        </p:spPr>
        <p:txBody>
          <a:bodyPr/>
          <a:lstStyle/>
          <a:p>
            <a:endParaRPr lang="en-US"/>
          </a:p>
        </p:txBody>
      </p:sp>
      <p:sp>
        <p:nvSpPr>
          <p:cNvPr id="30" name="Text 28"/>
          <p:cNvSpPr/>
          <p:nvPr/>
        </p:nvSpPr>
        <p:spPr>
          <a:xfrm>
            <a:off x="743783" y="7075170"/>
            <a:ext cx="228838" cy="285988"/>
          </a:xfrm>
          <a:prstGeom prst="rect">
            <a:avLst/>
          </a:prstGeom>
          <a:noFill/>
          <a:ln/>
        </p:spPr>
        <p:txBody>
          <a:bodyPr wrap="none" lIns="0" tIns="0" rIns="0" bIns="0" rtlCol="0" anchor="t"/>
          <a:lstStyle/>
          <a:p>
            <a:pPr marL="0" indent="0" algn="l">
              <a:lnSpc>
                <a:spcPts val="1800"/>
              </a:lnSpc>
              <a:buNone/>
            </a:pPr>
            <a:r>
              <a:rPr lang="en-US" sz="1800" b="1" dirty="0">
                <a:solidFill>
                  <a:srgbClr val="272525"/>
                </a:solidFill>
                <a:latin typeface="Inter Bold" pitchFamily="34" charset="0"/>
                <a:ea typeface="Inter Bold" pitchFamily="34" charset="-122"/>
                <a:cs typeface="Inter Bold" pitchFamily="34" charset="-120"/>
              </a:rPr>
              <a:t>6</a:t>
            </a:r>
            <a:endParaRPr lang="en-US" sz="1800" dirty="0"/>
          </a:p>
        </p:txBody>
      </p:sp>
      <p:sp>
        <p:nvSpPr>
          <p:cNvPr id="31" name="Text 29"/>
          <p:cNvSpPr/>
          <p:nvPr/>
        </p:nvSpPr>
        <p:spPr>
          <a:xfrm>
            <a:off x="1319689" y="6763345"/>
            <a:ext cx="1907262" cy="238363"/>
          </a:xfrm>
          <a:prstGeom prst="rect">
            <a:avLst/>
          </a:prstGeom>
          <a:noFill/>
          <a:ln/>
        </p:spPr>
        <p:txBody>
          <a:bodyPr wrap="none" lIns="0" tIns="0" rIns="0" bIns="0" rtlCol="0" anchor="t"/>
          <a:lstStyle/>
          <a:p>
            <a:pPr marL="0" indent="0" algn="l">
              <a:lnSpc>
                <a:spcPts val="1850"/>
              </a:lnSpc>
              <a:buNone/>
            </a:pPr>
            <a:r>
              <a:rPr lang="en-US" sz="1500" b="1" dirty="0">
                <a:solidFill>
                  <a:srgbClr val="272525"/>
                </a:solidFill>
                <a:latin typeface="Inter Bold" pitchFamily="34" charset="0"/>
                <a:ea typeface="Inter Bold" pitchFamily="34" charset="-122"/>
                <a:cs typeface="Inter Bold" pitchFamily="34" charset="-120"/>
              </a:rPr>
              <a:t>Contact</a:t>
            </a:r>
            <a:endParaRPr lang="en-US" sz="1500" dirty="0"/>
          </a:p>
        </p:txBody>
      </p:sp>
      <p:sp>
        <p:nvSpPr>
          <p:cNvPr id="32" name="Text 30"/>
          <p:cNvSpPr/>
          <p:nvPr/>
        </p:nvSpPr>
        <p:spPr>
          <a:xfrm>
            <a:off x="1319689" y="7093148"/>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Mobile: +92-331-5510060</a:t>
            </a:r>
            <a:endParaRPr lang="en-US" sz="1200" dirty="0"/>
          </a:p>
        </p:txBody>
      </p:sp>
      <p:sp>
        <p:nvSpPr>
          <p:cNvPr id="33" name="Text 31"/>
          <p:cNvSpPr/>
          <p:nvPr/>
        </p:nvSpPr>
        <p:spPr>
          <a:xfrm>
            <a:off x="1319689" y="7428786"/>
            <a:ext cx="12601337" cy="244197"/>
          </a:xfrm>
          <a:prstGeom prst="rect">
            <a:avLst/>
          </a:prstGeom>
          <a:noFill/>
          <a:ln/>
        </p:spPr>
        <p:txBody>
          <a:bodyPr wrap="none" lIns="0" tIns="0" rIns="0" bIns="0" rtlCol="0" anchor="t"/>
          <a:lstStyle/>
          <a:p>
            <a:pPr marL="0" indent="0" algn="l">
              <a:lnSpc>
                <a:spcPts val="1900"/>
              </a:lnSpc>
              <a:buNone/>
            </a:pPr>
            <a:r>
              <a:rPr lang="en-US" sz="1200" dirty="0">
                <a:solidFill>
                  <a:srgbClr val="272525"/>
                </a:solidFill>
                <a:latin typeface="Inter" pitchFamily="34" charset="0"/>
                <a:ea typeface="Inter" pitchFamily="34" charset="-122"/>
                <a:cs typeface="Inter" pitchFamily="34" charset="-120"/>
              </a:rPr>
              <a:t>Email: saqibfayyaz60@gmail.com</a:t>
            </a:r>
            <a:endParaRPr lang="en-US"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254925"/>
            <a:ext cx="7556421" cy="1417558"/>
          </a:xfrm>
          <a:prstGeom prst="rect">
            <a:avLst/>
          </a:prstGeom>
          <a:noFill/>
          <a:ln/>
        </p:spPr>
        <p:txBody>
          <a:bodyPr wrap="square" lIns="0" tIns="0" rIns="0" bIns="0" rtlCol="0" anchor="t"/>
          <a:lstStyle/>
          <a:p>
            <a:pPr marL="0" indent="0" algn="l">
              <a:lnSpc>
                <a:spcPts val="5550"/>
              </a:lnSpc>
              <a:buNone/>
            </a:pPr>
            <a:r>
              <a:rPr lang="en-US" sz="4450" b="1" dirty="0">
                <a:solidFill>
                  <a:srgbClr val="000000"/>
                </a:solidFill>
                <a:latin typeface="Inter Bold" pitchFamily="34" charset="0"/>
                <a:ea typeface="Inter Bold" pitchFamily="34" charset="-122"/>
                <a:cs typeface="Inter Bold" pitchFamily="34" charset="-120"/>
              </a:rPr>
              <a:t>Navigating Cross-Border Medical Licensing</a:t>
            </a:r>
            <a:endParaRPr lang="en-US" sz="4450" dirty="0"/>
          </a:p>
        </p:txBody>
      </p:sp>
      <p:sp>
        <p:nvSpPr>
          <p:cNvPr id="4" name="Text 1"/>
          <p:cNvSpPr/>
          <p:nvPr/>
        </p:nvSpPr>
        <p:spPr>
          <a:xfrm>
            <a:off x="793790" y="4012644"/>
            <a:ext cx="7556421" cy="725805"/>
          </a:xfrm>
          <a:prstGeom prst="rect">
            <a:avLst/>
          </a:prstGeom>
          <a:noFill/>
          <a:ln/>
        </p:spPr>
        <p:txBody>
          <a:bodyPr wrap="squar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Regulatory Challenges and Pathways for Strengthening Pakistan–Canada Collaboration</a:t>
            </a:r>
            <a:endParaRPr lang="en-US" sz="1750" dirty="0"/>
          </a:p>
        </p:txBody>
      </p:sp>
      <p:sp>
        <p:nvSpPr>
          <p:cNvPr id="5" name="Text 2"/>
          <p:cNvSpPr/>
          <p:nvPr/>
        </p:nvSpPr>
        <p:spPr>
          <a:xfrm>
            <a:off x="793790" y="4993600"/>
            <a:ext cx="7556421" cy="362903"/>
          </a:xfrm>
          <a:prstGeom prst="rect">
            <a:avLst/>
          </a:prstGeom>
          <a:noFill/>
          <a:ln/>
        </p:spPr>
        <p:txBody>
          <a:bodyPr wrap="non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Presented by: </a:t>
            </a:r>
            <a:r>
              <a:rPr lang="en-US" sz="1750" b="1" dirty="0">
                <a:solidFill>
                  <a:srgbClr val="272525"/>
                </a:solidFill>
                <a:latin typeface="Inter" pitchFamily="34" charset="0"/>
                <a:ea typeface="Inter" pitchFamily="34" charset="-122"/>
                <a:cs typeface="Inter" pitchFamily="34" charset="-120"/>
              </a:rPr>
              <a:t>Muhammad Saqib Fayyaz</a:t>
            </a:r>
            <a:endParaRPr lang="en-US" sz="1750" dirty="0"/>
          </a:p>
        </p:txBody>
      </p:sp>
      <p:sp>
        <p:nvSpPr>
          <p:cNvPr id="6" name="Text 3"/>
          <p:cNvSpPr/>
          <p:nvPr/>
        </p:nvSpPr>
        <p:spPr>
          <a:xfrm>
            <a:off x="793790" y="5611654"/>
            <a:ext cx="7556421" cy="362903"/>
          </a:xfrm>
          <a:prstGeom prst="rect">
            <a:avLst/>
          </a:prstGeom>
          <a:noFill/>
          <a:ln/>
        </p:spPr>
        <p:txBody>
          <a:bodyPr wrap="non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¹Pakistan Medical &amp; Dental Council (PMDC), Islamabad, Pakistan</a:t>
            </a:r>
            <a:endParaRPr lang="en-US" sz="1750" dirty="0"/>
          </a:p>
        </p:txBody>
      </p:sp>
      <p:pic>
        <p:nvPicPr>
          <p:cNvPr id="7" name="Picture 6">
            <a:extLst>
              <a:ext uri="{FF2B5EF4-FFF2-40B4-BE49-F238E27FC236}">
                <a16:creationId xmlns:a16="http://schemas.microsoft.com/office/drawing/2014/main" id="{EB287CB1-3775-4498-0B72-4328BDBEEE52}"/>
              </a:ext>
            </a:extLst>
          </p:cNvPr>
          <p:cNvPicPr>
            <a:picLocks noChangeAspect="1"/>
          </p:cNvPicPr>
          <p:nvPr/>
        </p:nvPicPr>
        <p:blipFill>
          <a:blip r:embed="rId4"/>
          <a:stretch>
            <a:fillRect/>
          </a:stretch>
        </p:blipFill>
        <p:spPr>
          <a:xfrm>
            <a:off x="8815700" y="555725"/>
            <a:ext cx="1828800" cy="1699200"/>
          </a:xfrm>
          <a:prstGeom prst="ellipse">
            <a:avLst/>
          </a:prstGeom>
          <a:ln w="63500" cap="rnd">
            <a:solidFill>
              <a:srgbClr val="00B0F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descr="A logo with a black background&#10;&#10;Description automatically generated">
            <a:extLst>
              <a:ext uri="{FF2B5EF4-FFF2-40B4-BE49-F238E27FC236}">
                <a16:creationId xmlns:a16="http://schemas.microsoft.com/office/drawing/2014/main" id="{0B4A9EFD-C428-A2B6-FD15-66F63F491C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6664" y="6229708"/>
            <a:ext cx="2657336" cy="1228932"/>
          </a:xfrm>
          <a:prstGeom prst="rect">
            <a:avLst/>
          </a:prstGeom>
        </p:spPr>
      </p:pic>
      <p:sp>
        <p:nvSpPr>
          <p:cNvPr id="9" name="TextBox 8">
            <a:extLst>
              <a:ext uri="{FF2B5EF4-FFF2-40B4-BE49-F238E27FC236}">
                <a16:creationId xmlns:a16="http://schemas.microsoft.com/office/drawing/2014/main" id="{C0E224F0-DC08-0271-4417-AFCC1EF1292B}"/>
              </a:ext>
            </a:extLst>
          </p:cNvPr>
          <p:cNvSpPr txBox="1"/>
          <p:nvPr/>
        </p:nvSpPr>
        <p:spPr>
          <a:xfrm>
            <a:off x="6467373" y="7458640"/>
            <a:ext cx="4661799" cy="307777"/>
          </a:xfrm>
          <a:prstGeom prst="rect">
            <a:avLst/>
          </a:prstGeom>
          <a:noFill/>
        </p:spPr>
        <p:txBody>
          <a:bodyPr wrap="square" rtlCol="0">
            <a:spAutoFit/>
          </a:bodyPr>
          <a:lstStyle/>
          <a:p>
            <a:r>
              <a:rPr lang="en-US" sz="1400" dirty="0">
                <a:solidFill>
                  <a:schemeClr val="accent2">
                    <a:lumMod val="75000"/>
                  </a:schemeClr>
                </a:solidFill>
                <a:latin typeface="HGMaruGothicMPRO" panose="020B0400000000000000" pitchFamily="34" charset="-128"/>
                <a:ea typeface="HGMaruGothicMPRO" panose="020B0400000000000000" pitchFamily="34" charset="-128"/>
                <a:cs typeface="Tahoma" panose="020B0604030504040204" pitchFamily="34" charset="0"/>
              </a:rPr>
              <a:t>Richmond Hill College</a:t>
            </a:r>
          </a:p>
        </p:txBody>
      </p:sp>
      <p:pic>
        <p:nvPicPr>
          <p:cNvPr id="10" name="Picture 9" descr="A logo with a black background&#10;&#10;AI-generated content may be incorrect.">
            <a:extLst>
              <a:ext uri="{FF2B5EF4-FFF2-40B4-BE49-F238E27FC236}">
                <a16:creationId xmlns:a16="http://schemas.microsoft.com/office/drawing/2014/main" id="{D11BDC70-8E34-E1CB-8A63-EF9B7863FA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1492" y="6232285"/>
            <a:ext cx="1828800" cy="153413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36521" y="925830"/>
            <a:ext cx="7670959" cy="1315164"/>
          </a:xfrm>
          <a:prstGeom prst="rect">
            <a:avLst/>
          </a:prstGeom>
          <a:noFill/>
          <a:ln/>
        </p:spPr>
        <p:txBody>
          <a:bodyPr wrap="square" lIns="0" tIns="0" rIns="0" bIns="0" rtlCol="0" anchor="t"/>
          <a:lstStyle/>
          <a:p>
            <a:pPr marL="0" indent="0" algn="l">
              <a:lnSpc>
                <a:spcPts val="5150"/>
              </a:lnSpc>
              <a:buNone/>
            </a:pPr>
            <a:r>
              <a:rPr lang="en-US" sz="4100" b="1" dirty="0">
                <a:solidFill>
                  <a:srgbClr val="000000"/>
                </a:solidFill>
                <a:latin typeface="Inter Bold" pitchFamily="34" charset="0"/>
                <a:ea typeface="Inter Bold" pitchFamily="34" charset="-122"/>
                <a:cs typeface="Inter Bold" pitchFamily="34" charset="-120"/>
              </a:rPr>
              <a:t>The Global Demand for Healthcare Professionals</a:t>
            </a:r>
            <a:endParaRPr lang="en-US" sz="4100" dirty="0"/>
          </a:p>
        </p:txBody>
      </p:sp>
      <p:sp>
        <p:nvSpPr>
          <p:cNvPr id="4" name="Shape 1"/>
          <p:cNvSpPr/>
          <p:nvPr/>
        </p:nvSpPr>
        <p:spPr>
          <a:xfrm>
            <a:off x="736521" y="2556629"/>
            <a:ext cx="3730228" cy="2268379"/>
          </a:xfrm>
          <a:prstGeom prst="roundRect">
            <a:avLst>
              <a:gd name="adj" fmla="val 4837"/>
            </a:avLst>
          </a:prstGeom>
          <a:solidFill>
            <a:srgbClr val="FFFFFF"/>
          </a:solidFill>
          <a:ln w="22860">
            <a:solidFill>
              <a:srgbClr val="C0C1D7"/>
            </a:solidFill>
            <a:prstDash val="solid"/>
          </a:ln>
        </p:spPr>
        <p:txBody>
          <a:bodyPr/>
          <a:lstStyle/>
          <a:p>
            <a:endParaRPr lang="en-US"/>
          </a:p>
        </p:txBody>
      </p:sp>
      <p:sp>
        <p:nvSpPr>
          <p:cNvPr id="5" name="Shape 2"/>
          <p:cNvSpPr/>
          <p:nvPr/>
        </p:nvSpPr>
        <p:spPr>
          <a:xfrm>
            <a:off x="713661" y="2556629"/>
            <a:ext cx="91440" cy="2268379"/>
          </a:xfrm>
          <a:prstGeom prst="roundRect">
            <a:avLst>
              <a:gd name="adj" fmla="val 96668"/>
            </a:avLst>
          </a:prstGeom>
          <a:solidFill>
            <a:srgbClr val="4950BC"/>
          </a:solidFill>
          <a:ln/>
        </p:spPr>
        <p:txBody>
          <a:bodyPr/>
          <a:lstStyle/>
          <a:p>
            <a:endParaRPr lang="en-US"/>
          </a:p>
        </p:txBody>
      </p:sp>
      <p:sp>
        <p:nvSpPr>
          <p:cNvPr id="6" name="Text 3"/>
          <p:cNvSpPr/>
          <p:nvPr/>
        </p:nvSpPr>
        <p:spPr>
          <a:xfrm>
            <a:off x="1038344" y="2789873"/>
            <a:ext cx="2630686" cy="328851"/>
          </a:xfrm>
          <a:prstGeom prst="rect">
            <a:avLst/>
          </a:prstGeom>
          <a:noFill/>
          <a:ln/>
        </p:spPr>
        <p:txBody>
          <a:bodyPr wrap="none" lIns="0" tIns="0" rIns="0" bIns="0" rtlCol="0" anchor="t"/>
          <a:lstStyle/>
          <a:p>
            <a:pPr marL="0" indent="0" algn="l">
              <a:lnSpc>
                <a:spcPts val="2550"/>
              </a:lnSpc>
              <a:buNone/>
            </a:pPr>
            <a:r>
              <a:rPr lang="en-US" sz="2050" b="1" dirty="0">
                <a:solidFill>
                  <a:srgbClr val="272525"/>
                </a:solidFill>
                <a:latin typeface="Inter Bold" pitchFamily="34" charset="0"/>
                <a:ea typeface="Inter Bold" pitchFamily="34" charset="-122"/>
                <a:cs typeface="Inter Bold" pitchFamily="34" charset="-120"/>
              </a:rPr>
              <a:t>Intensified Demand</a:t>
            </a:r>
            <a:endParaRPr lang="en-US" sz="2050" dirty="0"/>
          </a:p>
        </p:txBody>
      </p:sp>
      <p:sp>
        <p:nvSpPr>
          <p:cNvPr id="7" name="Text 4"/>
          <p:cNvSpPr/>
          <p:nvPr/>
        </p:nvSpPr>
        <p:spPr>
          <a:xfrm>
            <a:off x="1038344" y="3244929"/>
            <a:ext cx="3195161" cy="1010126"/>
          </a:xfrm>
          <a:prstGeom prst="rect">
            <a:avLst/>
          </a:prstGeom>
          <a:noFill/>
          <a:ln/>
        </p:spPr>
        <p:txBody>
          <a:bodyPr wrap="square" lIns="0" tIns="0" rIns="0" bIns="0" rtlCol="0" anchor="t"/>
          <a:lstStyle/>
          <a:p>
            <a:pPr marL="0" indent="0" algn="l">
              <a:lnSpc>
                <a:spcPts val="2650"/>
              </a:lnSpc>
              <a:buNone/>
            </a:pPr>
            <a:r>
              <a:rPr lang="en-US" sz="1650" dirty="0">
                <a:solidFill>
                  <a:srgbClr val="272525"/>
                </a:solidFill>
                <a:latin typeface="Inter" pitchFamily="34" charset="0"/>
                <a:ea typeface="Inter" pitchFamily="34" charset="-122"/>
                <a:cs typeface="Inter" pitchFamily="34" charset="-120"/>
              </a:rPr>
              <a:t>Globalization increases the need for transparent and efficient medical licensing.</a:t>
            </a:r>
            <a:endParaRPr lang="en-US" sz="1650" dirty="0"/>
          </a:p>
        </p:txBody>
      </p:sp>
      <p:sp>
        <p:nvSpPr>
          <p:cNvPr id="8" name="Shape 5"/>
          <p:cNvSpPr/>
          <p:nvPr/>
        </p:nvSpPr>
        <p:spPr>
          <a:xfrm>
            <a:off x="4677132" y="2556629"/>
            <a:ext cx="3730347" cy="2268379"/>
          </a:xfrm>
          <a:prstGeom prst="roundRect">
            <a:avLst>
              <a:gd name="adj" fmla="val 4837"/>
            </a:avLst>
          </a:prstGeom>
          <a:solidFill>
            <a:srgbClr val="FFFFFF"/>
          </a:solidFill>
          <a:ln w="22860">
            <a:solidFill>
              <a:srgbClr val="C0C1D7"/>
            </a:solidFill>
            <a:prstDash val="solid"/>
          </a:ln>
        </p:spPr>
        <p:txBody>
          <a:bodyPr/>
          <a:lstStyle/>
          <a:p>
            <a:endParaRPr lang="en-US"/>
          </a:p>
        </p:txBody>
      </p:sp>
      <p:sp>
        <p:nvSpPr>
          <p:cNvPr id="9" name="Shape 6"/>
          <p:cNvSpPr/>
          <p:nvPr/>
        </p:nvSpPr>
        <p:spPr>
          <a:xfrm>
            <a:off x="4654272" y="2556629"/>
            <a:ext cx="91440" cy="2268379"/>
          </a:xfrm>
          <a:prstGeom prst="roundRect">
            <a:avLst>
              <a:gd name="adj" fmla="val 96668"/>
            </a:avLst>
          </a:prstGeom>
          <a:solidFill>
            <a:srgbClr val="4950BC"/>
          </a:solidFill>
          <a:ln/>
        </p:spPr>
        <p:txBody>
          <a:bodyPr/>
          <a:lstStyle/>
          <a:p>
            <a:endParaRPr lang="en-US"/>
          </a:p>
        </p:txBody>
      </p:sp>
      <p:sp>
        <p:nvSpPr>
          <p:cNvPr id="10" name="Text 7"/>
          <p:cNvSpPr/>
          <p:nvPr/>
        </p:nvSpPr>
        <p:spPr>
          <a:xfrm>
            <a:off x="4978956" y="2789873"/>
            <a:ext cx="2630686" cy="328851"/>
          </a:xfrm>
          <a:prstGeom prst="rect">
            <a:avLst/>
          </a:prstGeom>
          <a:noFill/>
          <a:ln/>
        </p:spPr>
        <p:txBody>
          <a:bodyPr wrap="none" lIns="0" tIns="0" rIns="0" bIns="0" rtlCol="0" anchor="t"/>
          <a:lstStyle/>
          <a:p>
            <a:pPr marL="0" indent="0" algn="l">
              <a:lnSpc>
                <a:spcPts val="2550"/>
              </a:lnSpc>
              <a:buNone/>
            </a:pPr>
            <a:r>
              <a:rPr lang="en-US" sz="2050" b="1" dirty="0">
                <a:solidFill>
                  <a:srgbClr val="272525"/>
                </a:solidFill>
                <a:latin typeface="Inter Bold" pitchFamily="34" charset="0"/>
                <a:ea typeface="Inter Bold" pitchFamily="34" charset="-122"/>
                <a:cs typeface="Inter Bold" pitchFamily="34" charset="-120"/>
              </a:rPr>
              <a:t>Canada's Shortage</a:t>
            </a:r>
            <a:endParaRPr lang="en-US" sz="2050" dirty="0"/>
          </a:p>
        </p:txBody>
      </p:sp>
      <p:sp>
        <p:nvSpPr>
          <p:cNvPr id="11" name="Text 8"/>
          <p:cNvSpPr/>
          <p:nvPr/>
        </p:nvSpPr>
        <p:spPr>
          <a:xfrm>
            <a:off x="4978956" y="3244929"/>
            <a:ext cx="3195280" cy="1346835"/>
          </a:xfrm>
          <a:prstGeom prst="rect">
            <a:avLst/>
          </a:prstGeom>
          <a:noFill/>
          <a:ln/>
        </p:spPr>
        <p:txBody>
          <a:bodyPr wrap="square" lIns="0" tIns="0" rIns="0" bIns="0" rtlCol="0" anchor="t"/>
          <a:lstStyle/>
          <a:p>
            <a:pPr marL="0" indent="0" algn="l">
              <a:lnSpc>
                <a:spcPts val="2650"/>
              </a:lnSpc>
              <a:buNone/>
            </a:pPr>
            <a:r>
              <a:rPr lang="en-US" sz="1650" dirty="0">
                <a:solidFill>
                  <a:srgbClr val="272525"/>
                </a:solidFill>
                <a:latin typeface="Inter" pitchFamily="34" charset="0"/>
                <a:ea typeface="Inter" pitchFamily="34" charset="-122"/>
                <a:cs typeface="Inter" pitchFamily="34" charset="-120"/>
              </a:rPr>
              <a:t>Canada relies on internationally trained physicians, many from Pakistan, to address workforce gaps.</a:t>
            </a:r>
            <a:endParaRPr lang="en-US" sz="1650" dirty="0"/>
          </a:p>
        </p:txBody>
      </p:sp>
      <p:sp>
        <p:nvSpPr>
          <p:cNvPr id="12" name="Shape 9"/>
          <p:cNvSpPr/>
          <p:nvPr/>
        </p:nvSpPr>
        <p:spPr>
          <a:xfrm>
            <a:off x="736521" y="5035391"/>
            <a:ext cx="3730228" cy="2268379"/>
          </a:xfrm>
          <a:prstGeom prst="roundRect">
            <a:avLst>
              <a:gd name="adj" fmla="val 4837"/>
            </a:avLst>
          </a:prstGeom>
          <a:solidFill>
            <a:srgbClr val="FFFFFF"/>
          </a:solidFill>
          <a:ln w="22860">
            <a:solidFill>
              <a:srgbClr val="C0C1D7"/>
            </a:solidFill>
            <a:prstDash val="solid"/>
          </a:ln>
        </p:spPr>
        <p:txBody>
          <a:bodyPr/>
          <a:lstStyle/>
          <a:p>
            <a:endParaRPr lang="en-US"/>
          </a:p>
        </p:txBody>
      </p:sp>
      <p:sp>
        <p:nvSpPr>
          <p:cNvPr id="13" name="Shape 10"/>
          <p:cNvSpPr/>
          <p:nvPr/>
        </p:nvSpPr>
        <p:spPr>
          <a:xfrm>
            <a:off x="713661" y="5035391"/>
            <a:ext cx="91440" cy="2268379"/>
          </a:xfrm>
          <a:prstGeom prst="roundRect">
            <a:avLst>
              <a:gd name="adj" fmla="val 96668"/>
            </a:avLst>
          </a:prstGeom>
          <a:solidFill>
            <a:srgbClr val="4950BC"/>
          </a:solidFill>
          <a:ln/>
        </p:spPr>
        <p:txBody>
          <a:bodyPr/>
          <a:lstStyle/>
          <a:p>
            <a:endParaRPr lang="en-US"/>
          </a:p>
        </p:txBody>
      </p:sp>
      <p:sp>
        <p:nvSpPr>
          <p:cNvPr id="14" name="Text 11"/>
          <p:cNvSpPr/>
          <p:nvPr/>
        </p:nvSpPr>
        <p:spPr>
          <a:xfrm>
            <a:off x="1038344" y="5268635"/>
            <a:ext cx="2630686" cy="328851"/>
          </a:xfrm>
          <a:prstGeom prst="rect">
            <a:avLst/>
          </a:prstGeom>
          <a:noFill/>
          <a:ln/>
        </p:spPr>
        <p:txBody>
          <a:bodyPr wrap="none" lIns="0" tIns="0" rIns="0" bIns="0" rtlCol="0" anchor="t"/>
          <a:lstStyle/>
          <a:p>
            <a:pPr marL="0" indent="0" algn="l">
              <a:lnSpc>
                <a:spcPts val="2550"/>
              </a:lnSpc>
              <a:buNone/>
            </a:pPr>
            <a:r>
              <a:rPr lang="en-US" sz="2050" b="1" dirty="0">
                <a:solidFill>
                  <a:srgbClr val="272525"/>
                </a:solidFill>
                <a:latin typeface="Inter Bold" pitchFamily="34" charset="0"/>
                <a:ea typeface="Inter Bold" pitchFamily="34" charset="-122"/>
                <a:cs typeface="Inter Bold" pitchFamily="34" charset="-120"/>
              </a:rPr>
              <a:t>PMDC's Role</a:t>
            </a:r>
            <a:endParaRPr lang="en-US" sz="2050" dirty="0"/>
          </a:p>
        </p:txBody>
      </p:sp>
      <p:sp>
        <p:nvSpPr>
          <p:cNvPr id="15" name="Text 12"/>
          <p:cNvSpPr/>
          <p:nvPr/>
        </p:nvSpPr>
        <p:spPr>
          <a:xfrm>
            <a:off x="1038344" y="5723692"/>
            <a:ext cx="3195161" cy="1346835"/>
          </a:xfrm>
          <a:prstGeom prst="rect">
            <a:avLst/>
          </a:prstGeom>
          <a:noFill/>
          <a:ln/>
        </p:spPr>
        <p:txBody>
          <a:bodyPr wrap="square" lIns="0" tIns="0" rIns="0" bIns="0" rtlCol="0" anchor="t"/>
          <a:lstStyle/>
          <a:p>
            <a:pPr marL="0" indent="0" algn="l">
              <a:lnSpc>
                <a:spcPts val="2650"/>
              </a:lnSpc>
              <a:buNone/>
            </a:pPr>
            <a:r>
              <a:rPr lang="en-US" sz="1650" dirty="0">
                <a:solidFill>
                  <a:srgbClr val="272525"/>
                </a:solidFill>
                <a:latin typeface="Inter" pitchFamily="34" charset="0"/>
                <a:ea typeface="Inter" pitchFamily="34" charset="-122"/>
                <a:cs typeface="Inter" pitchFamily="34" charset="-120"/>
              </a:rPr>
              <a:t>The Pakistan Medical &amp; Dental Council frequently engages with Canadian authorities for credential verification.</a:t>
            </a:r>
            <a:endParaRPr lang="en-US" sz="16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35235"/>
          </a:xfrm>
          <a:prstGeom prst="rect">
            <a:avLst/>
          </a:prstGeom>
        </p:spPr>
      </p:pic>
      <p:sp>
        <p:nvSpPr>
          <p:cNvPr id="3" name="Text 0"/>
          <p:cNvSpPr/>
          <p:nvPr/>
        </p:nvSpPr>
        <p:spPr>
          <a:xfrm>
            <a:off x="793790" y="3514249"/>
            <a:ext cx="13042821" cy="1417558"/>
          </a:xfrm>
          <a:prstGeom prst="rect">
            <a:avLst/>
          </a:prstGeom>
          <a:noFill/>
          <a:ln/>
        </p:spPr>
        <p:txBody>
          <a:bodyPr wrap="square" lIns="0" tIns="0" rIns="0" bIns="0" rtlCol="0" anchor="t"/>
          <a:lstStyle/>
          <a:p>
            <a:pPr marL="0" indent="0" algn="l">
              <a:lnSpc>
                <a:spcPts val="5550"/>
              </a:lnSpc>
              <a:buNone/>
            </a:pPr>
            <a:r>
              <a:rPr lang="en-US" sz="4450" b="1" dirty="0">
                <a:solidFill>
                  <a:srgbClr val="000000"/>
                </a:solidFill>
                <a:latin typeface="Inter Bold" pitchFamily="34" charset="0"/>
                <a:ea typeface="Inter Bold" pitchFamily="34" charset="-122"/>
                <a:cs typeface="Inter Bold" pitchFamily="34" charset="-120"/>
              </a:rPr>
              <a:t>Methodology: Examining Credentialing Challenges</a:t>
            </a:r>
            <a:endParaRPr lang="en-US" sz="4450" dirty="0"/>
          </a:p>
        </p:txBody>
      </p:sp>
      <p:sp>
        <p:nvSpPr>
          <p:cNvPr id="4" name="Text 1"/>
          <p:cNvSpPr/>
          <p:nvPr/>
        </p:nvSpPr>
        <p:spPr>
          <a:xfrm>
            <a:off x="793790" y="5271968"/>
            <a:ext cx="226814" cy="283488"/>
          </a:xfrm>
          <a:prstGeom prst="rect">
            <a:avLst/>
          </a:prstGeom>
          <a:noFill/>
          <a:ln/>
        </p:spPr>
        <p:txBody>
          <a:bodyPr wrap="none" lIns="0" tIns="0" rIns="0" bIns="0" rtlCol="0" anchor="t"/>
          <a:lstStyle/>
          <a:p>
            <a:pPr marL="0" indent="0" algn="l">
              <a:lnSpc>
                <a:spcPts val="2850"/>
              </a:lnSpc>
              <a:buNone/>
            </a:pPr>
            <a:r>
              <a:rPr lang="en-US" sz="1750" dirty="0">
                <a:solidFill>
                  <a:srgbClr val="272525"/>
                </a:solidFill>
                <a:latin typeface="Inter Light" pitchFamily="34" charset="0"/>
                <a:ea typeface="Inter Light" pitchFamily="34" charset="-122"/>
                <a:cs typeface="Inter Light" pitchFamily="34" charset="-120"/>
              </a:rPr>
              <a:t>01</a:t>
            </a:r>
            <a:endParaRPr lang="en-US" sz="1750" dirty="0"/>
          </a:p>
        </p:txBody>
      </p:sp>
      <p:sp>
        <p:nvSpPr>
          <p:cNvPr id="5" name="Shape 2"/>
          <p:cNvSpPr/>
          <p:nvPr/>
        </p:nvSpPr>
        <p:spPr>
          <a:xfrm>
            <a:off x="793790" y="5627013"/>
            <a:ext cx="4196358" cy="30480"/>
          </a:xfrm>
          <a:prstGeom prst="rect">
            <a:avLst/>
          </a:prstGeom>
          <a:solidFill>
            <a:srgbClr val="4950BC"/>
          </a:solidFill>
          <a:ln/>
        </p:spPr>
        <p:txBody>
          <a:bodyPr/>
          <a:lstStyle/>
          <a:p>
            <a:endParaRPr lang="en-US"/>
          </a:p>
        </p:txBody>
      </p:sp>
      <p:sp>
        <p:nvSpPr>
          <p:cNvPr id="6" name="Text 3"/>
          <p:cNvSpPr/>
          <p:nvPr/>
        </p:nvSpPr>
        <p:spPr>
          <a:xfrm>
            <a:off x="793790" y="5801320"/>
            <a:ext cx="3905607" cy="354330"/>
          </a:xfrm>
          <a:prstGeom prst="rect">
            <a:avLst/>
          </a:prstGeom>
          <a:noFill/>
          <a:ln/>
        </p:spPr>
        <p:txBody>
          <a:bodyPr wrap="none" lIns="0" tIns="0" rIns="0" bIns="0" rtlCol="0" anchor="t"/>
          <a:lstStyle/>
          <a:p>
            <a:pPr marL="0" indent="0" algn="l">
              <a:lnSpc>
                <a:spcPts val="2750"/>
              </a:lnSpc>
              <a:buNone/>
            </a:pPr>
            <a:r>
              <a:rPr lang="en-US" sz="2200" b="1" dirty="0">
                <a:solidFill>
                  <a:srgbClr val="272525"/>
                </a:solidFill>
                <a:latin typeface="Inter Bold" pitchFamily="34" charset="0"/>
                <a:ea typeface="Inter Bold" pitchFamily="34" charset="-122"/>
                <a:cs typeface="Inter Bold" pitchFamily="34" charset="-120"/>
              </a:rPr>
              <a:t>Regulatory Correspondence</a:t>
            </a:r>
            <a:endParaRPr lang="en-US" sz="2200" dirty="0"/>
          </a:p>
        </p:txBody>
      </p:sp>
      <p:sp>
        <p:nvSpPr>
          <p:cNvPr id="7" name="Text 4"/>
          <p:cNvSpPr/>
          <p:nvPr/>
        </p:nvSpPr>
        <p:spPr>
          <a:xfrm>
            <a:off x="793790" y="6291739"/>
            <a:ext cx="4196358" cy="725805"/>
          </a:xfrm>
          <a:prstGeom prst="rect">
            <a:avLst/>
          </a:prstGeom>
          <a:noFill/>
          <a:ln/>
        </p:spPr>
        <p:txBody>
          <a:bodyPr wrap="squar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Analysis of communications between PMDC and Canadian licensing bodies.</a:t>
            </a:r>
            <a:endParaRPr lang="en-US" sz="1750" dirty="0"/>
          </a:p>
        </p:txBody>
      </p:sp>
      <p:sp>
        <p:nvSpPr>
          <p:cNvPr id="8" name="Text 5"/>
          <p:cNvSpPr/>
          <p:nvPr/>
        </p:nvSpPr>
        <p:spPr>
          <a:xfrm>
            <a:off x="5216962" y="5271968"/>
            <a:ext cx="226814" cy="283488"/>
          </a:xfrm>
          <a:prstGeom prst="rect">
            <a:avLst/>
          </a:prstGeom>
          <a:noFill/>
          <a:ln/>
        </p:spPr>
        <p:txBody>
          <a:bodyPr wrap="none" lIns="0" tIns="0" rIns="0" bIns="0" rtlCol="0" anchor="t"/>
          <a:lstStyle/>
          <a:p>
            <a:pPr marL="0" indent="0" algn="l">
              <a:lnSpc>
                <a:spcPts val="2850"/>
              </a:lnSpc>
              <a:buNone/>
            </a:pPr>
            <a:r>
              <a:rPr lang="en-US" sz="1750" dirty="0">
                <a:solidFill>
                  <a:srgbClr val="272525"/>
                </a:solidFill>
                <a:latin typeface="Inter Light" pitchFamily="34" charset="0"/>
                <a:ea typeface="Inter Light" pitchFamily="34" charset="-122"/>
                <a:cs typeface="Inter Light" pitchFamily="34" charset="-120"/>
              </a:rPr>
              <a:t>02</a:t>
            </a:r>
            <a:endParaRPr lang="en-US" sz="1750" dirty="0"/>
          </a:p>
        </p:txBody>
      </p:sp>
      <p:sp>
        <p:nvSpPr>
          <p:cNvPr id="9" name="Shape 6"/>
          <p:cNvSpPr/>
          <p:nvPr/>
        </p:nvSpPr>
        <p:spPr>
          <a:xfrm>
            <a:off x="5216962" y="5627013"/>
            <a:ext cx="4196358" cy="30480"/>
          </a:xfrm>
          <a:prstGeom prst="rect">
            <a:avLst/>
          </a:prstGeom>
          <a:solidFill>
            <a:srgbClr val="4950BC"/>
          </a:solidFill>
          <a:ln/>
        </p:spPr>
        <p:txBody>
          <a:bodyPr/>
          <a:lstStyle/>
          <a:p>
            <a:endParaRPr lang="en-US"/>
          </a:p>
        </p:txBody>
      </p:sp>
      <p:sp>
        <p:nvSpPr>
          <p:cNvPr id="10" name="Text 7"/>
          <p:cNvSpPr/>
          <p:nvPr/>
        </p:nvSpPr>
        <p:spPr>
          <a:xfrm>
            <a:off x="5216962" y="5801320"/>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72525"/>
                </a:solidFill>
                <a:latin typeface="Inter Bold" pitchFamily="34" charset="0"/>
                <a:ea typeface="Inter Bold" pitchFamily="34" charset="-122"/>
                <a:cs typeface="Inter Bold" pitchFamily="34" charset="-120"/>
              </a:rPr>
              <a:t>Case Observations</a:t>
            </a:r>
            <a:endParaRPr lang="en-US" sz="2200" dirty="0"/>
          </a:p>
        </p:txBody>
      </p:sp>
      <p:sp>
        <p:nvSpPr>
          <p:cNvPr id="11" name="Text 8"/>
          <p:cNvSpPr/>
          <p:nvPr/>
        </p:nvSpPr>
        <p:spPr>
          <a:xfrm>
            <a:off x="5216962" y="6291739"/>
            <a:ext cx="4196358" cy="725805"/>
          </a:xfrm>
          <a:prstGeom prst="rect">
            <a:avLst/>
          </a:prstGeom>
          <a:noFill/>
          <a:ln/>
        </p:spPr>
        <p:txBody>
          <a:bodyPr wrap="squar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Review of specific cases over five years to identify recurring issues.</a:t>
            </a:r>
            <a:endParaRPr lang="en-US" sz="1750" dirty="0"/>
          </a:p>
        </p:txBody>
      </p:sp>
      <p:sp>
        <p:nvSpPr>
          <p:cNvPr id="12" name="Text 9"/>
          <p:cNvSpPr/>
          <p:nvPr/>
        </p:nvSpPr>
        <p:spPr>
          <a:xfrm>
            <a:off x="9640133" y="5271968"/>
            <a:ext cx="226814" cy="283488"/>
          </a:xfrm>
          <a:prstGeom prst="rect">
            <a:avLst/>
          </a:prstGeom>
          <a:noFill/>
          <a:ln/>
        </p:spPr>
        <p:txBody>
          <a:bodyPr wrap="none" lIns="0" tIns="0" rIns="0" bIns="0" rtlCol="0" anchor="t"/>
          <a:lstStyle/>
          <a:p>
            <a:pPr marL="0" indent="0" algn="l">
              <a:lnSpc>
                <a:spcPts val="2850"/>
              </a:lnSpc>
              <a:buNone/>
            </a:pPr>
            <a:r>
              <a:rPr lang="en-US" sz="1750" dirty="0">
                <a:solidFill>
                  <a:srgbClr val="272525"/>
                </a:solidFill>
                <a:latin typeface="Inter Light" pitchFamily="34" charset="0"/>
                <a:ea typeface="Inter Light" pitchFamily="34" charset="-122"/>
                <a:cs typeface="Inter Light" pitchFamily="34" charset="-120"/>
              </a:rPr>
              <a:t>03</a:t>
            </a:r>
            <a:endParaRPr lang="en-US" sz="1750" dirty="0"/>
          </a:p>
        </p:txBody>
      </p:sp>
      <p:sp>
        <p:nvSpPr>
          <p:cNvPr id="13" name="Shape 10"/>
          <p:cNvSpPr/>
          <p:nvPr/>
        </p:nvSpPr>
        <p:spPr>
          <a:xfrm>
            <a:off x="9640133" y="5627013"/>
            <a:ext cx="4196358" cy="30480"/>
          </a:xfrm>
          <a:prstGeom prst="rect">
            <a:avLst/>
          </a:prstGeom>
          <a:solidFill>
            <a:srgbClr val="4950BC"/>
          </a:solidFill>
          <a:ln/>
        </p:spPr>
        <p:txBody>
          <a:bodyPr/>
          <a:lstStyle/>
          <a:p>
            <a:endParaRPr lang="en-US"/>
          </a:p>
        </p:txBody>
      </p:sp>
      <p:sp>
        <p:nvSpPr>
          <p:cNvPr id="14" name="Text 11"/>
          <p:cNvSpPr/>
          <p:nvPr/>
        </p:nvSpPr>
        <p:spPr>
          <a:xfrm>
            <a:off x="9640133" y="5801320"/>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72525"/>
                </a:solidFill>
                <a:latin typeface="Inter Bold" pitchFamily="34" charset="0"/>
                <a:ea typeface="Inter Bold" pitchFamily="34" charset="-122"/>
                <a:cs typeface="Inter Bold" pitchFamily="34" charset="-120"/>
              </a:rPr>
              <a:t>Key Areas of Focus</a:t>
            </a:r>
            <a:endParaRPr lang="en-US" sz="2200" dirty="0"/>
          </a:p>
        </p:txBody>
      </p:sp>
      <p:sp>
        <p:nvSpPr>
          <p:cNvPr id="15" name="Text 12"/>
          <p:cNvSpPr/>
          <p:nvPr/>
        </p:nvSpPr>
        <p:spPr>
          <a:xfrm>
            <a:off x="9640133" y="6291739"/>
            <a:ext cx="4196358" cy="1088708"/>
          </a:xfrm>
          <a:prstGeom prst="rect">
            <a:avLst/>
          </a:prstGeom>
          <a:noFill/>
          <a:ln/>
        </p:spPr>
        <p:txBody>
          <a:bodyPr wrap="square" lIns="0" tIns="0" rIns="0" bIns="0" rtlCol="0" anchor="t"/>
          <a:lstStyle/>
          <a:p>
            <a:pPr marL="0" indent="0" algn="l">
              <a:lnSpc>
                <a:spcPts val="2850"/>
              </a:lnSpc>
              <a:buNone/>
            </a:pPr>
            <a:r>
              <a:rPr lang="en-US" sz="1750" dirty="0">
                <a:solidFill>
                  <a:srgbClr val="272525"/>
                </a:solidFill>
                <a:latin typeface="Inter" pitchFamily="34" charset="0"/>
                <a:ea typeface="Inter" pitchFamily="34" charset="-122"/>
                <a:cs typeface="Inter" pitchFamily="34" charset="-120"/>
              </a:rPr>
              <a:t>Document authentication, inter-institutional communication, and regulatory variations.</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15089" y="724853"/>
            <a:ext cx="7713821" cy="1276826"/>
          </a:xfrm>
          <a:prstGeom prst="rect">
            <a:avLst/>
          </a:prstGeom>
          <a:noFill/>
          <a:ln/>
        </p:spPr>
        <p:txBody>
          <a:bodyPr wrap="square" lIns="0" tIns="0" rIns="0" bIns="0" rtlCol="0" anchor="t"/>
          <a:lstStyle/>
          <a:p>
            <a:pPr marL="0" indent="0" algn="l">
              <a:lnSpc>
                <a:spcPts val="5000"/>
              </a:lnSpc>
              <a:buNone/>
            </a:pPr>
            <a:r>
              <a:rPr lang="en-US" sz="4000" b="1" dirty="0">
                <a:solidFill>
                  <a:srgbClr val="000000"/>
                </a:solidFill>
                <a:latin typeface="Inter Bold" pitchFamily="34" charset="0"/>
                <a:ea typeface="Inter Bold" pitchFamily="34" charset="-122"/>
                <a:cs typeface="Inter Bold" pitchFamily="34" charset="-120"/>
              </a:rPr>
              <a:t>Key Findings: Persistent Inefficiencies</a:t>
            </a:r>
            <a:endParaRPr lang="en-US" sz="4000" dirty="0"/>
          </a:p>
        </p:txBody>
      </p:sp>
      <p:sp>
        <p:nvSpPr>
          <p:cNvPr id="4" name="Shape 1"/>
          <p:cNvSpPr/>
          <p:nvPr/>
        </p:nvSpPr>
        <p:spPr>
          <a:xfrm>
            <a:off x="715089" y="2308146"/>
            <a:ext cx="3754755" cy="2982516"/>
          </a:xfrm>
          <a:prstGeom prst="roundRect">
            <a:avLst>
              <a:gd name="adj" fmla="val 2877"/>
            </a:avLst>
          </a:prstGeom>
          <a:solidFill>
            <a:srgbClr val="DADBF1"/>
          </a:solidFill>
          <a:ln w="7620">
            <a:solidFill>
              <a:srgbClr val="C0C1D7"/>
            </a:solidFill>
            <a:prstDash val="solid"/>
          </a:ln>
        </p:spPr>
        <p:txBody>
          <a:bodyPr/>
          <a:lstStyle/>
          <a:p>
            <a:endParaRPr lang="en-US"/>
          </a:p>
        </p:txBody>
      </p:sp>
      <p:sp>
        <p:nvSpPr>
          <p:cNvPr id="5" name="Shape 2"/>
          <p:cNvSpPr/>
          <p:nvPr/>
        </p:nvSpPr>
        <p:spPr>
          <a:xfrm>
            <a:off x="927021" y="2520077"/>
            <a:ext cx="612934" cy="612934"/>
          </a:xfrm>
          <a:prstGeom prst="roundRect">
            <a:avLst>
              <a:gd name="adj" fmla="val 14916917"/>
            </a:avLst>
          </a:prstGeom>
          <a:solidFill>
            <a:srgbClr val="4950BC"/>
          </a:solidFill>
          <a:ln/>
        </p:spPr>
        <p:txBody>
          <a:bodyPr/>
          <a:lstStyle/>
          <a:p>
            <a:endParaRPr lang="en-US"/>
          </a:p>
        </p:txBody>
      </p:sp>
      <p:pic>
        <p:nvPicPr>
          <p:cNvPr id="6"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5613" y="2688550"/>
            <a:ext cx="275749" cy="275749"/>
          </a:xfrm>
          <a:prstGeom prst="rect">
            <a:avLst/>
          </a:prstGeom>
        </p:spPr>
      </p:pic>
      <p:sp>
        <p:nvSpPr>
          <p:cNvPr id="7" name="Text 3"/>
          <p:cNvSpPr/>
          <p:nvPr/>
        </p:nvSpPr>
        <p:spPr>
          <a:xfrm>
            <a:off x="927021" y="3337322"/>
            <a:ext cx="2772847" cy="319207"/>
          </a:xfrm>
          <a:prstGeom prst="rect">
            <a:avLst/>
          </a:prstGeom>
          <a:noFill/>
          <a:ln/>
        </p:spPr>
        <p:txBody>
          <a:bodyPr wrap="none" lIns="0" tIns="0" rIns="0" bIns="0" rtlCol="0" anchor="t"/>
          <a:lstStyle/>
          <a:p>
            <a:pPr marL="0" indent="0" algn="l">
              <a:lnSpc>
                <a:spcPts val="2500"/>
              </a:lnSpc>
              <a:buNone/>
            </a:pPr>
            <a:r>
              <a:rPr lang="en-US" sz="2000" b="1" dirty="0">
                <a:solidFill>
                  <a:srgbClr val="272525"/>
                </a:solidFill>
                <a:latin typeface="Inter Bold" pitchFamily="34" charset="0"/>
                <a:ea typeface="Inter Bold" pitchFamily="34" charset="-122"/>
                <a:cs typeface="Inter Bold" pitchFamily="34" charset="-120"/>
              </a:rPr>
              <a:t>Redundant Paperwork</a:t>
            </a:r>
            <a:endParaRPr lang="en-US" sz="2000" dirty="0"/>
          </a:p>
        </p:txBody>
      </p:sp>
      <p:sp>
        <p:nvSpPr>
          <p:cNvPr id="8" name="Text 4"/>
          <p:cNvSpPr/>
          <p:nvPr/>
        </p:nvSpPr>
        <p:spPr>
          <a:xfrm>
            <a:off x="927021" y="3779044"/>
            <a:ext cx="3330893" cy="980480"/>
          </a:xfrm>
          <a:prstGeom prst="rect">
            <a:avLst/>
          </a:prstGeom>
          <a:noFill/>
          <a:ln/>
        </p:spPr>
        <p:txBody>
          <a:bodyPr wrap="square" lIns="0" tIns="0" rIns="0" bIns="0" rtlCol="0" anchor="t"/>
          <a:lstStyle/>
          <a:p>
            <a:pPr marL="0" indent="0" algn="l">
              <a:lnSpc>
                <a:spcPts val="2550"/>
              </a:lnSpc>
              <a:buNone/>
            </a:pPr>
            <a:r>
              <a:rPr lang="en-US" sz="1600" dirty="0">
                <a:solidFill>
                  <a:srgbClr val="272525"/>
                </a:solidFill>
                <a:latin typeface="Inter" pitchFamily="34" charset="0"/>
                <a:ea typeface="Inter" pitchFamily="34" charset="-122"/>
                <a:cs typeface="Inter" pitchFamily="34" charset="-120"/>
              </a:rPr>
              <a:t>Despite partial digitalization, excessive paperwork remains a barrier.</a:t>
            </a:r>
            <a:endParaRPr lang="en-US" sz="1600" dirty="0"/>
          </a:p>
        </p:txBody>
      </p:sp>
      <p:sp>
        <p:nvSpPr>
          <p:cNvPr id="9" name="Shape 5"/>
          <p:cNvSpPr/>
          <p:nvPr/>
        </p:nvSpPr>
        <p:spPr>
          <a:xfrm>
            <a:off x="4674156" y="2308146"/>
            <a:ext cx="3754755" cy="2982516"/>
          </a:xfrm>
          <a:prstGeom prst="roundRect">
            <a:avLst>
              <a:gd name="adj" fmla="val 2877"/>
            </a:avLst>
          </a:prstGeom>
          <a:solidFill>
            <a:srgbClr val="DADBF1"/>
          </a:solidFill>
          <a:ln w="7620">
            <a:solidFill>
              <a:srgbClr val="C0C1D7"/>
            </a:solidFill>
            <a:prstDash val="solid"/>
          </a:ln>
        </p:spPr>
        <p:txBody>
          <a:bodyPr/>
          <a:lstStyle/>
          <a:p>
            <a:endParaRPr lang="en-US"/>
          </a:p>
        </p:txBody>
      </p:sp>
      <p:sp>
        <p:nvSpPr>
          <p:cNvPr id="10" name="Shape 6"/>
          <p:cNvSpPr/>
          <p:nvPr/>
        </p:nvSpPr>
        <p:spPr>
          <a:xfrm>
            <a:off x="4886087" y="2520077"/>
            <a:ext cx="612934" cy="612934"/>
          </a:xfrm>
          <a:prstGeom prst="roundRect">
            <a:avLst>
              <a:gd name="adj" fmla="val 14916917"/>
            </a:avLst>
          </a:prstGeom>
          <a:solidFill>
            <a:srgbClr val="4950BC"/>
          </a:solidFill>
          <a:ln/>
        </p:spPr>
        <p:txBody>
          <a:bodyPr/>
          <a:lstStyle/>
          <a:p>
            <a:endParaRPr lang="en-US"/>
          </a:p>
        </p:txBody>
      </p:sp>
      <p:pic>
        <p:nvPicPr>
          <p:cNvPr id="11"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54679" y="2688550"/>
            <a:ext cx="275749" cy="275749"/>
          </a:xfrm>
          <a:prstGeom prst="rect">
            <a:avLst/>
          </a:prstGeom>
        </p:spPr>
      </p:pic>
      <p:sp>
        <p:nvSpPr>
          <p:cNvPr id="12" name="Text 7"/>
          <p:cNvSpPr/>
          <p:nvPr/>
        </p:nvSpPr>
        <p:spPr>
          <a:xfrm>
            <a:off x="4886087" y="3337322"/>
            <a:ext cx="3330893" cy="638413"/>
          </a:xfrm>
          <a:prstGeom prst="rect">
            <a:avLst/>
          </a:prstGeom>
          <a:noFill/>
          <a:ln/>
        </p:spPr>
        <p:txBody>
          <a:bodyPr wrap="square" lIns="0" tIns="0" rIns="0" bIns="0" rtlCol="0" anchor="t"/>
          <a:lstStyle/>
          <a:p>
            <a:pPr marL="0" indent="0" algn="l">
              <a:lnSpc>
                <a:spcPts val="2500"/>
              </a:lnSpc>
              <a:buNone/>
            </a:pPr>
            <a:r>
              <a:rPr lang="en-US" sz="2000" b="1" dirty="0">
                <a:solidFill>
                  <a:srgbClr val="272525"/>
                </a:solidFill>
                <a:latin typeface="Inter Bold" pitchFamily="34" charset="0"/>
                <a:ea typeface="Inter Bold" pitchFamily="34" charset="-122"/>
                <a:cs typeface="Inter Bold" pitchFamily="34" charset="-120"/>
              </a:rPr>
              <a:t>Limited Digital Interoperability</a:t>
            </a:r>
            <a:endParaRPr lang="en-US" sz="2000" dirty="0"/>
          </a:p>
        </p:txBody>
      </p:sp>
      <p:sp>
        <p:nvSpPr>
          <p:cNvPr id="13" name="Text 8"/>
          <p:cNvSpPr/>
          <p:nvPr/>
        </p:nvSpPr>
        <p:spPr>
          <a:xfrm>
            <a:off x="4886087" y="4098250"/>
            <a:ext cx="3330893" cy="980480"/>
          </a:xfrm>
          <a:prstGeom prst="rect">
            <a:avLst/>
          </a:prstGeom>
          <a:noFill/>
          <a:ln/>
        </p:spPr>
        <p:txBody>
          <a:bodyPr wrap="square" lIns="0" tIns="0" rIns="0" bIns="0" rtlCol="0" anchor="t"/>
          <a:lstStyle/>
          <a:p>
            <a:pPr marL="0" indent="0" algn="l">
              <a:lnSpc>
                <a:spcPts val="2550"/>
              </a:lnSpc>
              <a:buNone/>
            </a:pPr>
            <a:r>
              <a:rPr lang="en-US" sz="1600" dirty="0">
                <a:solidFill>
                  <a:srgbClr val="272525"/>
                </a:solidFill>
                <a:latin typeface="Inter" pitchFamily="34" charset="0"/>
                <a:ea typeface="Inter" pitchFamily="34" charset="-122"/>
                <a:cs typeface="Inter" pitchFamily="34" charset="-120"/>
              </a:rPr>
              <a:t>Lack of integrated digital platforms hinders efficient data exchange.</a:t>
            </a:r>
            <a:endParaRPr lang="en-US" sz="1600" dirty="0"/>
          </a:p>
        </p:txBody>
      </p:sp>
      <p:sp>
        <p:nvSpPr>
          <p:cNvPr id="14" name="Shape 9"/>
          <p:cNvSpPr/>
          <p:nvPr/>
        </p:nvSpPr>
        <p:spPr>
          <a:xfrm>
            <a:off x="715089" y="5494972"/>
            <a:ext cx="7713821" cy="2009656"/>
          </a:xfrm>
          <a:prstGeom prst="roundRect">
            <a:avLst>
              <a:gd name="adj" fmla="val 4270"/>
            </a:avLst>
          </a:prstGeom>
          <a:solidFill>
            <a:srgbClr val="DADBF1"/>
          </a:solidFill>
          <a:ln w="7620">
            <a:solidFill>
              <a:srgbClr val="C0C1D7"/>
            </a:solidFill>
            <a:prstDash val="solid"/>
          </a:ln>
        </p:spPr>
        <p:txBody>
          <a:bodyPr/>
          <a:lstStyle/>
          <a:p>
            <a:endParaRPr lang="en-US"/>
          </a:p>
        </p:txBody>
      </p:sp>
      <p:sp>
        <p:nvSpPr>
          <p:cNvPr id="15" name="Shape 10"/>
          <p:cNvSpPr/>
          <p:nvPr/>
        </p:nvSpPr>
        <p:spPr>
          <a:xfrm>
            <a:off x="927021" y="5706904"/>
            <a:ext cx="612934" cy="612934"/>
          </a:xfrm>
          <a:prstGeom prst="roundRect">
            <a:avLst>
              <a:gd name="adj" fmla="val 14916917"/>
            </a:avLst>
          </a:prstGeom>
          <a:solidFill>
            <a:srgbClr val="4950BC"/>
          </a:solidFill>
          <a:ln/>
        </p:spPr>
        <p:txBody>
          <a:bodyPr/>
          <a:lstStyle/>
          <a:p>
            <a:endParaRPr lang="en-US"/>
          </a:p>
        </p:txBody>
      </p:sp>
      <p:pic>
        <p:nvPicPr>
          <p:cNvPr id="16" name="Image 3" descr="preencoded.png"/>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5613" y="5875377"/>
            <a:ext cx="275749" cy="275749"/>
          </a:xfrm>
          <a:prstGeom prst="rect">
            <a:avLst/>
          </a:prstGeom>
        </p:spPr>
      </p:pic>
      <p:sp>
        <p:nvSpPr>
          <p:cNvPr id="17" name="Text 11"/>
          <p:cNvSpPr/>
          <p:nvPr/>
        </p:nvSpPr>
        <p:spPr>
          <a:xfrm>
            <a:off x="927021" y="6524149"/>
            <a:ext cx="3170634" cy="319207"/>
          </a:xfrm>
          <a:prstGeom prst="rect">
            <a:avLst/>
          </a:prstGeom>
          <a:noFill/>
          <a:ln/>
        </p:spPr>
        <p:txBody>
          <a:bodyPr wrap="none" lIns="0" tIns="0" rIns="0" bIns="0" rtlCol="0" anchor="t"/>
          <a:lstStyle/>
          <a:p>
            <a:pPr marL="0" indent="0" algn="l">
              <a:lnSpc>
                <a:spcPts val="2500"/>
              </a:lnSpc>
              <a:buNone/>
            </a:pPr>
            <a:r>
              <a:rPr lang="en-US" sz="2000" b="1" dirty="0">
                <a:solidFill>
                  <a:srgbClr val="272525"/>
                </a:solidFill>
                <a:latin typeface="Inter Bold" pitchFamily="34" charset="0"/>
                <a:ea typeface="Inter Bold" pitchFamily="34" charset="-122"/>
                <a:cs typeface="Inter Bold" pitchFamily="34" charset="-120"/>
              </a:rPr>
              <a:t>Unharmonized Standards</a:t>
            </a:r>
            <a:endParaRPr lang="en-US" sz="2000" dirty="0"/>
          </a:p>
        </p:txBody>
      </p:sp>
      <p:sp>
        <p:nvSpPr>
          <p:cNvPr id="18" name="Text 12"/>
          <p:cNvSpPr/>
          <p:nvPr/>
        </p:nvSpPr>
        <p:spPr>
          <a:xfrm>
            <a:off x="927021" y="6965871"/>
            <a:ext cx="7289959" cy="326827"/>
          </a:xfrm>
          <a:prstGeom prst="rect">
            <a:avLst/>
          </a:prstGeom>
          <a:noFill/>
          <a:ln/>
        </p:spPr>
        <p:txBody>
          <a:bodyPr wrap="none" lIns="0" tIns="0" rIns="0" bIns="0" rtlCol="0" anchor="t"/>
          <a:lstStyle/>
          <a:p>
            <a:pPr marL="0" indent="0" algn="l">
              <a:lnSpc>
                <a:spcPts val="2550"/>
              </a:lnSpc>
              <a:buNone/>
            </a:pPr>
            <a:r>
              <a:rPr lang="en-US" sz="1600" dirty="0">
                <a:solidFill>
                  <a:srgbClr val="272525"/>
                </a:solidFill>
                <a:latin typeface="Inter" pitchFamily="34" charset="0"/>
                <a:ea typeface="Inter" pitchFamily="34" charset="-122"/>
                <a:cs typeface="Inter" pitchFamily="34" charset="-120"/>
              </a:rPr>
              <a:t>Variations in regulatory standards contribute to delays and complexities.</a:t>
            </a:r>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58666" y="596146"/>
            <a:ext cx="7888962" cy="677466"/>
          </a:xfrm>
          <a:prstGeom prst="rect">
            <a:avLst/>
          </a:prstGeom>
          <a:noFill/>
          <a:ln/>
        </p:spPr>
        <p:txBody>
          <a:bodyPr wrap="none" lIns="0" tIns="0" rIns="0" bIns="0" rtlCol="0" anchor="t"/>
          <a:lstStyle/>
          <a:p>
            <a:pPr marL="0" indent="0" algn="l">
              <a:lnSpc>
                <a:spcPts val="5300"/>
              </a:lnSpc>
              <a:buNone/>
            </a:pPr>
            <a:r>
              <a:rPr lang="en-US" sz="4250" b="1" dirty="0">
                <a:solidFill>
                  <a:srgbClr val="000000"/>
                </a:solidFill>
                <a:latin typeface="Inter Bold" pitchFamily="34" charset="0"/>
                <a:ea typeface="Inter Bold" pitchFamily="34" charset="-122"/>
                <a:cs typeface="Inter Bold" pitchFamily="34" charset="-120"/>
              </a:rPr>
              <a:t>Impact of Systemic Obstacles</a:t>
            </a:r>
            <a:endParaRPr lang="en-US" sz="4250" dirty="0"/>
          </a:p>
        </p:txBody>
      </p:sp>
      <p:sp>
        <p:nvSpPr>
          <p:cNvPr id="3" name="Text 1"/>
          <p:cNvSpPr/>
          <p:nvPr/>
        </p:nvSpPr>
        <p:spPr>
          <a:xfrm>
            <a:off x="758666" y="1815465"/>
            <a:ext cx="4792028" cy="338733"/>
          </a:xfrm>
          <a:prstGeom prst="rect">
            <a:avLst/>
          </a:prstGeom>
          <a:noFill/>
          <a:ln/>
        </p:spPr>
        <p:txBody>
          <a:bodyPr wrap="none" lIns="0" tIns="0" rIns="0" bIns="0" rtlCol="0" anchor="t"/>
          <a:lstStyle/>
          <a:p>
            <a:pPr marL="0" indent="0" algn="l">
              <a:lnSpc>
                <a:spcPts val="2650"/>
              </a:lnSpc>
              <a:buNone/>
            </a:pPr>
            <a:r>
              <a:rPr lang="en-US" sz="2100" b="1" dirty="0">
                <a:solidFill>
                  <a:srgbClr val="000000"/>
                </a:solidFill>
                <a:latin typeface="Inter Bold" pitchFamily="34" charset="0"/>
                <a:ea typeface="Inter Bold" pitchFamily="34" charset="-122"/>
                <a:cs typeface="Inter Bold" pitchFamily="34" charset="-120"/>
              </a:rPr>
              <a:t>Discouraging Qualified Practitioners</a:t>
            </a:r>
            <a:endParaRPr lang="en-US" sz="2100" dirty="0"/>
          </a:p>
        </p:txBody>
      </p:sp>
      <p:sp>
        <p:nvSpPr>
          <p:cNvPr id="4" name="Text 2"/>
          <p:cNvSpPr/>
          <p:nvPr/>
        </p:nvSpPr>
        <p:spPr>
          <a:xfrm>
            <a:off x="758666" y="2370892"/>
            <a:ext cx="6292096" cy="693658"/>
          </a:xfrm>
          <a:prstGeom prst="rect">
            <a:avLst/>
          </a:prstGeom>
          <a:noFill/>
          <a:ln/>
        </p:spPr>
        <p:txBody>
          <a:bodyPr wrap="square" lIns="0" tIns="0" rIns="0" bIns="0" rtlCol="0" anchor="t"/>
          <a:lstStyle/>
          <a:p>
            <a:pPr marL="0" indent="0" algn="l">
              <a:lnSpc>
                <a:spcPts val="2700"/>
              </a:lnSpc>
              <a:buNone/>
            </a:pPr>
            <a:r>
              <a:rPr lang="en-US" sz="1700" dirty="0">
                <a:solidFill>
                  <a:srgbClr val="272525"/>
                </a:solidFill>
                <a:latin typeface="Inter" pitchFamily="34" charset="0"/>
                <a:ea typeface="Inter" pitchFamily="34" charset="-122"/>
                <a:cs typeface="Inter" pitchFamily="34" charset="-120"/>
              </a:rPr>
              <a:t>Procedural and regulatory barriers deter skilled physicians from seeking licensure.</a:t>
            </a:r>
            <a:endParaRPr lang="en-US" sz="1700" dirty="0"/>
          </a:p>
        </p:txBody>
      </p:sp>
      <p:pic>
        <p:nvPicPr>
          <p:cNvPr id="5" name="Image 0" descr="preencoded.png"/>
          <p:cNvPicPr>
            <a:picLocks noChangeAspect="1"/>
          </p:cNvPicPr>
          <p:nvPr/>
        </p:nvPicPr>
        <p:blipFill>
          <a:blip r:embed="rId3"/>
          <a:stretch>
            <a:fillRect/>
          </a:stretch>
        </p:blipFill>
        <p:spPr>
          <a:xfrm>
            <a:off x="758666" y="3308390"/>
            <a:ext cx="6292096" cy="4305062"/>
          </a:xfrm>
          <a:prstGeom prst="rect">
            <a:avLst/>
          </a:prstGeom>
        </p:spPr>
      </p:pic>
      <p:sp>
        <p:nvSpPr>
          <p:cNvPr id="6" name="Text 3"/>
          <p:cNvSpPr/>
          <p:nvPr/>
        </p:nvSpPr>
        <p:spPr>
          <a:xfrm>
            <a:off x="7587258" y="1815465"/>
            <a:ext cx="4540806" cy="338733"/>
          </a:xfrm>
          <a:prstGeom prst="rect">
            <a:avLst/>
          </a:prstGeom>
          <a:noFill/>
          <a:ln/>
        </p:spPr>
        <p:txBody>
          <a:bodyPr wrap="none" lIns="0" tIns="0" rIns="0" bIns="0" rtlCol="0" anchor="t"/>
          <a:lstStyle/>
          <a:p>
            <a:pPr marL="0" indent="0" algn="l">
              <a:lnSpc>
                <a:spcPts val="2650"/>
              </a:lnSpc>
              <a:buNone/>
            </a:pPr>
            <a:r>
              <a:rPr lang="en-US" sz="2100" b="1" dirty="0">
                <a:solidFill>
                  <a:srgbClr val="000000"/>
                </a:solidFill>
                <a:latin typeface="Inter Bold" pitchFamily="34" charset="0"/>
                <a:ea typeface="Inter Bold" pitchFamily="34" charset="-122"/>
                <a:cs typeface="Inter Bold" pitchFamily="34" charset="-120"/>
              </a:rPr>
              <a:t>Constraining Canadian Healthcare</a:t>
            </a:r>
            <a:endParaRPr lang="en-US" sz="2100" dirty="0"/>
          </a:p>
        </p:txBody>
      </p:sp>
      <p:sp>
        <p:nvSpPr>
          <p:cNvPr id="7" name="Text 4"/>
          <p:cNvSpPr/>
          <p:nvPr/>
        </p:nvSpPr>
        <p:spPr>
          <a:xfrm>
            <a:off x="7587258" y="2370892"/>
            <a:ext cx="6292096" cy="693658"/>
          </a:xfrm>
          <a:prstGeom prst="rect">
            <a:avLst/>
          </a:prstGeom>
          <a:noFill/>
          <a:ln/>
        </p:spPr>
        <p:txBody>
          <a:bodyPr wrap="square" lIns="0" tIns="0" rIns="0" bIns="0" rtlCol="0" anchor="t"/>
          <a:lstStyle/>
          <a:p>
            <a:pPr marL="0" indent="0" algn="l">
              <a:lnSpc>
                <a:spcPts val="2700"/>
              </a:lnSpc>
              <a:buNone/>
            </a:pPr>
            <a:r>
              <a:rPr lang="en-US" sz="1700" dirty="0">
                <a:solidFill>
                  <a:srgbClr val="272525"/>
                </a:solidFill>
                <a:latin typeface="Inter" pitchFamily="34" charset="0"/>
                <a:ea typeface="Inter" pitchFamily="34" charset="-122"/>
                <a:cs typeface="Inter" pitchFamily="34" charset="-120"/>
              </a:rPr>
              <a:t>Delays in integration of foreign-trained professionals exacerbate workforce shortages.</a:t>
            </a:r>
            <a:endParaRPr lang="en-US" sz="1700" dirty="0"/>
          </a:p>
        </p:txBody>
      </p:sp>
      <p:pic>
        <p:nvPicPr>
          <p:cNvPr id="8" name="Image 1" descr="preencoded.png"/>
          <p:cNvPicPr>
            <a:picLocks noChangeAspect="1"/>
          </p:cNvPicPr>
          <p:nvPr/>
        </p:nvPicPr>
        <p:blipFill>
          <a:blip r:embed="rId4"/>
          <a:stretch>
            <a:fillRect/>
          </a:stretch>
        </p:blipFill>
        <p:spPr>
          <a:xfrm>
            <a:off x="7587258" y="3308390"/>
            <a:ext cx="6292096" cy="430506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48784" y="589240"/>
            <a:ext cx="7646432" cy="2005608"/>
          </a:xfrm>
          <a:prstGeom prst="rect">
            <a:avLst/>
          </a:prstGeom>
          <a:noFill/>
          <a:ln/>
        </p:spPr>
        <p:txBody>
          <a:bodyPr wrap="square" lIns="0" tIns="0" rIns="0" bIns="0" rtlCol="0" anchor="t"/>
          <a:lstStyle/>
          <a:p>
            <a:pPr marL="0" indent="0" algn="l">
              <a:lnSpc>
                <a:spcPts val="5250"/>
              </a:lnSpc>
              <a:buNone/>
            </a:pPr>
            <a:r>
              <a:rPr lang="en-US" sz="4200" b="1" dirty="0">
                <a:solidFill>
                  <a:srgbClr val="000000"/>
                </a:solidFill>
                <a:latin typeface="Inter Bold" pitchFamily="34" charset="0"/>
                <a:ea typeface="Inter Bold" pitchFamily="34" charset="-122"/>
                <a:cs typeface="Inter Bold" pitchFamily="34" charset="-120"/>
              </a:rPr>
              <a:t>Conclusion: The Need for Deeper Regulatory Cooperation</a:t>
            </a:r>
            <a:endParaRPr lang="en-US" sz="4200" dirty="0"/>
          </a:p>
        </p:txBody>
      </p:sp>
      <p:pic>
        <p:nvPicPr>
          <p:cNvPr id="4" name="Image 1" descr="preencoded.png"/>
          <p:cNvPicPr>
            <a:picLocks noChangeAspect="1"/>
          </p:cNvPicPr>
          <p:nvPr/>
        </p:nvPicPr>
        <p:blipFill>
          <a:blip r:embed="rId4"/>
          <a:stretch>
            <a:fillRect/>
          </a:stretch>
        </p:blipFill>
        <p:spPr>
          <a:xfrm>
            <a:off x="748784" y="2915722"/>
            <a:ext cx="1069658" cy="1574840"/>
          </a:xfrm>
          <a:prstGeom prst="rect">
            <a:avLst/>
          </a:prstGeom>
        </p:spPr>
      </p:pic>
      <p:sp>
        <p:nvSpPr>
          <p:cNvPr id="5" name="Text 1"/>
          <p:cNvSpPr/>
          <p:nvPr/>
        </p:nvSpPr>
        <p:spPr>
          <a:xfrm>
            <a:off x="2032278" y="3129558"/>
            <a:ext cx="3645456" cy="334208"/>
          </a:xfrm>
          <a:prstGeom prst="rect">
            <a:avLst/>
          </a:prstGeom>
          <a:noFill/>
          <a:ln/>
        </p:spPr>
        <p:txBody>
          <a:bodyPr wrap="none" lIns="0" tIns="0" rIns="0" bIns="0" rtlCol="0" anchor="t"/>
          <a:lstStyle/>
          <a:p>
            <a:pPr marL="0" indent="0" algn="l">
              <a:lnSpc>
                <a:spcPts val="2600"/>
              </a:lnSpc>
              <a:buNone/>
            </a:pPr>
            <a:r>
              <a:rPr lang="en-US" sz="2100" b="1" dirty="0">
                <a:solidFill>
                  <a:srgbClr val="272525"/>
                </a:solidFill>
                <a:latin typeface="Inter Bold" pitchFamily="34" charset="0"/>
                <a:ea typeface="Inter Bold" pitchFamily="34" charset="-122"/>
                <a:cs typeface="Inter Bold" pitchFamily="34" charset="-120"/>
              </a:rPr>
              <a:t>Structured Digital Exchange</a:t>
            </a:r>
            <a:endParaRPr lang="en-US" sz="2100" dirty="0"/>
          </a:p>
        </p:txBody>
      </p:sp>
      <p:sp>
        <p:nvSpPr>
          <p:cNvPr id="6" name="Text 2"/>
          <p:cNvSpPr/>
          <p:nvPr/>
        </p:nvSpPr>
        <p:spPr>
          <a:xfrm>
            <a:off x="2032278" y="3592116"/>
            <a:ext cx="6362938" cy="684609"/>
          </a:xfrm>
          <a:prstGeom prst="rect">
            <a:avLst/>
          </a:prstGeom>
          <a:noFill/>
          <a:ln/>
        </p:spPr>
        <p:txBody>
          <a:bodyPr wrap="square" lIns="0" tIns="0" rIns="0" bIns="0" rtlCol="0" anchor="t"/>
          <a:lstStyle/>
          <a:p>
            <a:pPr marL="0" indent="0" algn="l">
              <a:lnSpc>
                <a:spcPts val="2650"/>
              </a:lnSpc>
              <a:buNone/>
            </a:pPr>
            <a:r>
              <a:rPr lang="en-US" sz="1650" dirty="0">
                <a:solidFill>
                  <a:srgbClr val="272525"/>
                </a:solidFill>
                <a:latin typeface="Inter" pitchFamily="34" charset="0"/>
                <a:ea typeface="Inter" pitchFamily="34" charset="-122"/>
                <a:cs typeface="Inter" pitchFamily="34" charset="-120"/>
              </a:rPr>
              <a:t>Establish channels for seamless digital data sharing between regulators.</a:t>
            </a:r>
            <a:endParaRPr lang="en-US" sz="1650" dirty="0"/>
          </a:p>
        </p:txBody>
      </p:sp>
      <p:pic>
        <p:nvPicPr>
          <p:cNvPr id="7" name="Image 2" descr="preencoded.png"/>
          <p:cNvPicPr>
            <a:picLocks noChangeAspect="1"/>
          </p:cNvPicPr>
          <p:nvPr/>
        </p:nvPicPr>
        <p:blipFill>
          <a:blip r:embed="rId5"/>
          <a:stretch>
            <a:fillRect/>
          </a:stretch>
        </p:blipFill>
        <p:spPr>
          <a:xfrm>
            <a:off x="748784" y="4490561"/>
            <a:ext cx="1069658" cy="1574840"/>
          </a:xfrm>
          <a:prstGeom prst="rect">
            <a:avLst/>
          </a:prstGeom>
        </p:spPr>
      </p:pic>
      <p:sp>
        <p:nvSpPr>
          <p:cNvPr id="8" name="Text 3"/>
          <p:cNvSpPr/>
          <p:nvPr/>
        </p:nvSpPr>
        <p:spPr>
          <a:xfrm>
            <a:off x="2032278" y="4704398"/>
            <a:ext cx="4232553" cy="334208"/>
          </a:xfrm>
          <a:prstGeom prst="rect">
            <a:avLst/>
          </a:prstGeom>
          <a:noFill/>
          <a:ln/>
        </p:spPr>
        <p:txBody>
          <a:bodyPr wrap="none" lIns="0" tIns="0" rIns="0" bIns="0" rtlCol="0" anchor="t"/>
          <a:lstStyle/>
          <a:p>
            <a:pPr marL="0" indent="0" algn="l">
              <a:lnSpc>
                <a:spcPts val="2600"/>
              </a:lnSpc>
              <a:buNone/>
            </a:pPr>
            <a:r>
              <a:rPr lang="en-US" sz="2100" b="1" dirty="0">
                <a:solidFill>
                  <a:srgbClr val="272525"/>
                </a:solidFill>
                <a:latin typeface="Inter Bold" pitchFamily="34" charset="0"/>
                <a:ea typeface="Inter Bold" pitchFamily="34" charset="-122"/>
                <a:cs typeface="Inter Bold" pitchFamily="34" charset="-120"/>
              </a:rPr>
              <a:t>Formalized Bilateral Agreements</a:t>
            </a:r>
            <a:endParaRPr lang="en-US" sz="2100" dirty="0"/>
          </a:p>
        </p:txBody>
      </p:sp>
      <p:sp>
        <p:nvSpPr>
          <p:cNvPr id="9" name="Text 4"/>
          <p:cNvSpPr/>
          <p:nvPr/>
        </p:nvSpPr>
        <p:spPr>
          <a:xfrm>
            <a:off x="2032278" y="5166955"/>
            <a:ext cx="6362938" cy="684609"/>
          </a:xfrm>
          <a:prstGeom prst="rect">
            <a:avLst/>
          </a:prstGeom>
          <a:noFill/>
          <a:ln/>
        </p:spPr>
        <p:txBody>
          <a:bodyPr wrap="square" lIns="0" tIns="0" rIns="0" bIns="0" rtlCol="0" anchor="t"/>
          <a:lstStyle/>
          <a:p>
            <a:pPr marL="0" indent="0" algn="l">
              <a:lnSpc>
                <a:spcPts val="2650"/>
              </a:lnSpc>
              <a:buNone/>
            </a:pPr>
            <a:r>
              <a:rPr lang="en-US" sz="1650" dirty="0">
                <a:solidFill>
                  <a:srgbClr val="272525"/>
                </a:solidFill>
                <a:latin typeface="Inter" pitchFamily="34" charset="0"/>
                <a:ea typeface="Inter" pitchFamily="34" charset="-122"/>
                <a:cs typeface="Inter" pitchFamily="34" charset="-120"/>
              </a:rPr>
              <a:t>Develop official agreements to streamline credentialing processes.</a:t>
            </a:r>
            <a:endParaRPr lang="en-US" sz="1650" dirty="0"/>
          </a:p>
        </p:txBody>
      </p:sp>
      <p:pic>
        <p:nvPicPr>
          <p:cNvPr id="10" name="Image 3" descr="preencoded.png"/>
          <p:cNvPicPr>
            <a:picLocks noChangeAspect="1"/>
          </p:cNvPicPr>
          <p:nvPr/>
        </p:nvPicPr>
        <p:blipFill>
          <a:blip r:embed="rId6"/>
          <a:stretch>
            <a:fillRect/>
          </a:stretch>
        </p:blipFill>
        <p:spPr>
          <a:xfrm>
            <a:off x="748784" y="6065401"/>
            <a:ext cx="1069658" cy="1574840"/>
          </a:xfrm>
          <a:prstGeom prst="rect">
            <a:avLst/>
          </a:prstGeom>
        </p:spPr>
      </p:pic>
      <p:sp>
        <p:nvSpPr>
          <p:cNvPr id="11" name="Text 5"/>
          <p:cNvSpPr/>
          <p:nvPr/>
        </p:nvSpPr>
        <p:spPr>
          <a:xfrm>
            <a:off x="2032278" y="6279237"/>
            <a:ext cx="3304699" cy="334208"/>
          </a:xfrm>
          <a:prstGeom prst="rect">
            <a:avLst/>
          </a:prstGeom>
          <a:noFill/>
          <a:ln/>
        </p:spPr>
        <p:txBody>
          <a:bodyPr wrap="none" lIns="0" tIns="0" rIns="0" bIns="0" rtlCol="0" anchor="t"/>
          <a:lstStyle/>
          <a:p>
            <a:pPr marL="0" indent="0" algn="l">
              <a:lnSpc>
                <a:spcPts val="2600"/>
              </a:lnSpc>
              <a:buNone/>
            </a:pPr>
            <a:r>
              <a:rPr lang="en-US" sz="2100" b="1" dirty="0">
                <a:solidFill>
                  <a:srgbClr val="272525"/>
                </a:solidFill>
                <a:latin typeface="Inter Bold" pitchFamily="34" charset="0"/>
                <a:ea typeface="Inter Bold" pitchFamily="34" charset="-122"/>
                <a:cs typeface="Inter Bold" pitchFamily="34" charset="-120"/>
              </a:rPr>
              <a:t>Building Regulatory Trust</a:t>
            </a:r>
            <a:endParaRPr lang="en-US" sz="2100" dirty="0"/>
          </a:p>
        </p:txBody>
      </p:sp>
      <p:sp>
        <p:nvSpPr>
          <p:cNvPr id="12" name="Text 6"/>
          <p:cNvSpPr/>
          <p:nvPr/>
        </p:nvSpPr>
        <p:spPr>
          <a:xfrm>
            <a:off x="2032278" y="6741795"/>
            <a:ext cx="6362938" cy="684609"/>
          </a:xfrm>
          <a:prstGeom prst="rect">
            <a:avLst/>
          </a:prstGeom>
          <a:noFill/>
          <a:ln/>
        </p:spPr>
        <p:txBody>
          <a:bodyPr wrap="square" lIns="0" tIns="0" rIns="0" bIns="0" rtlCol="0" anchor="t"/>
          <a:lstStyle/>
          <a:p>
            <a:pPr marL="0" indent="0" algn="l">
              <a:lnSpc>
                <a:spcPts val="2650"/>
              </a:lnSpc>
              <a:buNone/>
            </a:pPr>
            <a:r>
              <a:rPr lang="en-US" sz="1650" dirty="0">
                <a:solidFill>
                  <a:srgbClr val="272525"/>
                </a:solidFill>
                <a:latin typeface="Inter" pitchFamily="34" charset="0"/>
                <a:ea typeface="Inter" pitchFamily="34" charset="-122"/>
                <a:cs typeface="Inter" pitchFamily="34" charset="-120"/>
              </a:rPr>
              <a:t>Foster mutual trust to reduce processing times and enhance efficiency.</a:t>
            </a:r>
            <a:endParaRPr lang="en-US" sz="16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36494" y="754499"/>
            <a:ext cx="7643813" cy="1339453"/>
          </a:xfrm>
          <a:prstGeom prst="rect">
            <a:avLst/>
          </a:prstGeom>
          <a:noFill/>
          <a:ln/>
        </p:spPr>
        <p:txBody>
          <a:bodyPr wrap="square" lIns="0" tIns="0" rIns="0" bIns="0" rtlCol="0" anchor="t"/>
          <a:lstStyle/>
          <a:p>
            <a:pPr marL="0" indent="0" algn="l">
              <a:lnSpc>
                <a:spcPts val="5250"/>
              </a:lnSpc>
              <a:buNone/>
            </a:pPr>
            <a:r>
              <a:rPr lang="en-US" sz="4200" b="1" dirty="0">
                <a:solidFill>
                  <a:srgbClr val="000000"/>
                </a:solidFill>
                <a:latin typeface="Inter Bold" pitchFamily="34" charset="0"/>
                <a:ea typeface="Inter Bold" pitchFamily="34" charset="-122"/>
                <a:cs typeface="Inter Bold" pitchFamily="34" charset="-120"/>
              </a:rPr>
              <a:t>Enhancing Global Health Equity</a:t>
            </a:r>
            <a:endParaRPr lang="en-US" sz="4200" dirty="0"/>
          </a:p>
        </p:txBody>
      </p:sp>
      <p:sp>
        <p:nvSpPr>
          <p:cNvPr id="4" name="Shape 1"/>
          <p:cNvSpPr/>
          <p:nvPr/>
        </p:nvSpPr>
        <p:spPr>
          <a:xfrm>
            <a:off x="6236494" y="2736890"/>
            <a:ext cx="3714750" cy="2272665"/>
          </a:xfrm>
          <a:prstGeom prst="roundRect">
            <a:avLst>
              <a:gd name="adj" fmla="val 6438"/>
            </a:avLst>
          </a:prstGeom>
          <a:solidFill>
            <a:srgbClr val="FFFFFF"/>
          </a:solidFill>
          <a:ln/>
        </p:spPr>
        <p:txBody>
          <a:bodyPr/>
          <a:lstStyle/>
          <a:p>
            <a:endParaRPr lang="en-US"/>
          </a:p>
        </p:txBody>
      </p:sp>
      <p:sp>
        <p:nvSpPr>
          <p:cNvPr id="5" name="Shape 2"/>
          <p:cNvSpPr/>
          <p:nvPr/>
        </p:nvSpPr>
        <p:spPr>
          <a:xfrm>
            <a:off x="6236494" y="2706410"/>
            <a:ext cx="3714750" cy="121920"/>
          </a:xfrm>
          <a:prstGeom prst="roundRect">
            <a:avLst>
              <a:gd name="adj" fmla="val 73833"/>
            </a:avLst>
          </a:prstGeom>
          <a:solidFill>
            <a:srgbClr val="4950BC"/>
          </a:solidFill>
          <a:ln/>
        </p:spPr>
        <p:txBody>
          <a:bodyPr/>
          <a:lstStyle/>
          <a:p>
            <a:endParaRPr lang="en-US"/>
          </a:p>
        </p:txBody>
      </p:sp>
      <p:sp>
        <p:nvSpPr>
          <p:cNvPr id="6" name="Shape 3"/>
          <p:cNvSpPr/>
          <p:nvPr/>
        </p:nvSpPr>
        <p:spPr>
          <a:xfrm>
            <a:off x="7772400" y="2415421"/>
            <a:ext cx="642938" cy="642938"/>
          </a:xfrm>
          <a:prstGeom prst="roundRect">
            <a:avLst>
              <a:gd name="adj" fmla="val 142222"/>
            </a:avLst>
          </a:prstGeom>
          <a:solidFill>
            <a:srgbClr val="4950BC"/>
          </a:solidFill>
          <a:ln/>
        </p:spPr>
        <p:txBody>
          <a:bodyPr/>
          <a:lstStyle/>
          <a:p>
            <a:endParaRPr lang="en-US"/>
          </a:p>
        </p:txBody>
      </p:sp>
      <p:sp>
        <p:nvSpPr>
          <p:cNvPr id="7" name="Text 4"/>
          <p:cNvSpPr/>
          <p:nvPr/>
        </p:nvSpPr>
        <p:spPr>
          <a:xfrm>
            <a:off x="7965281" y="2576155"/>
            <a:ext cx="257175" cy="321469"/>
          </a:xfrm>
          <a:prstGeom prst="rect">
            <a:avLst/>
          </a:prstGeom>
          <a:noFill/>
          <a:ln/>
        </p:spPr>
        <p:txBody>
          <a:bodyPr wrap="none" lIns="0" tIns="0" rIns="0" bIns="0" rtlCol="0" anchor="t"/>
          <a:lstStyle/>
          <a:p>
            <a:pPr marL="0" indent="0" algn="l">
              <a:lnSpc>
                <a:spcPts val="3200"/>
              </a:lnSpc>
              <a:buNone/>
            </a:pPr>
            <a:r>
              <a:rPr lang="en-US" sz="2000" b="1" dirty="0">
                <a:solidFill>
                  <a:srgbClr val="FFFFFF"/>
                </a:solidFill>
                <a:latin typeface="Inter Bold" pitchFamily="34" charset="0"/>
                <a:ea typeface="Inter Bold" pitchFamily="34" charset="-122"/>
                <a:cs typeface="Inter Bold" pitchFamily="34" charset="-120"/>
              </a:rPr>
              <a:t>1</a:t>
            </a:r>
            <a:endParaRPr lang="en-US" sz="2000" dirty="0"/>
          </a:p>
        </p:txBody>
      </p:sp>
      <p:sp>
        <p:nvSpPr>
          <p:cNvPr id="8" name="Text 5"/>
          <p:cNvSpPr/>
          <p:nvPr/>
        </p:nvSpPr>
        <p:spPr>
          <a:xfrm>
            <a:off x="6481286" y="3272671"/>
            <a:ext cx="2679025" cy="334804"/>
          </a:xfrm>
          <a:prstGeom prst="rect">
            <a:avLst/>
          </a:prstGeom>
          <a:noFill/>
          <a:ln/>
        </p:spPr>
        <p:txBody>
          <a:bodyPr wrap="none" lIns="0" tIns="0" rIns="0" bIns="0" rtlCol="0" anchor="t"/>
          <a:lstStyle/>
          <a:p>
            <a:pPr marL="0" indent="0" algn="l">
              <a:lnSpc>
                <a:spcPts val="2600"/>
              </a:lnSpc>
              <a:buNone/>
            </a:pPr>
            <a:r>
              <a:rPr lang="en-US" sz="2100" b="1" dirty="0">
                <a:solidFill>
                  <a:srgbClr val="272525"/>
                </a:solidFill>
                <a:latin typeface="Inter Bold" pitchFamily="34" charset="0"/>
                <a:ea typeface="Inter Bold" pitchFamily="34" charset="-122"/>
                <a:cs typeface="Inter Bold" pitchFamily="34" charset="-120"/>
              </a:rPr>
              <a:t>Reduce Barriers</a:t>
            </a:r>
            <a:endParaRPr lang="en-US" sz="2100" dirty="0"/>
          </a:p>
        </p:txBody>
      </p:sp>
      <p:sp>
        <p:nvSpPr>
          <p:cNvPr id="9" name="Text 6"/>
          <p:cNvSpPr/>
          <p:nvPr/>
        </p:nvSpPr>
        <p:spPr>
          <a:xfrm>
            <a:off x="6481286" y="3736062"/>
            <a:ext cx="3225165" cy="1028700"/>
          </a:xfrm>
          <a:prstGeom prst="rect">
            <a:avLst/>
          </a:prstGeom>
          <a:noFill/>
          <a:ln/>
        </p:spPr>
        <p:txBody>
          <a:bodyPr wrap="square" lIns="0" tIns="0" rIns="0" bIns="0" rtlCol="0" anchor="t"/>
          <a:lstStyle/>
          <a:p>
            <a:pPr marL="0" indent="0" algn="l">
              <a:lnSpc>
                <a:spcPts val="2700"/>
              </a:lnSpc>
              <a:buNone/>
            </a:pPr>
            <a:r>
              <a:rPr lang="en-US" sz="1650" dirty="0">
                <a:solidFill>
                  <a:srgbClr val="272525"/>
                </a:solidFill>
                <a:latin typeface="Inter" pitchFamily="34" charset="0"/>
                <a:ea typeface="Inter" pitchFamily="34" charset="-122"/>
                <a:cs typeface="Inter" pitchFamily="34" charset="-120"/>
              </a:rPr>
              <a:t>Ensure qualified physicians can contribute without unnecessary obstacles.</a:t>
            </a:r>
            <a:endParaRPr lang="en-US" sz="1650" dirty="0"/>
          </a:p>
        </p:txBody>
      </p:sp>
      <p:sp>
        <p:nvSpPr>
          <p:cNvPr id="10" name="Shape 7"/>
          <p:cNvSpPr/>
          <p:nvPr/>
        </p:nvSpPr>
        <p:spPr>
          <a:xfrm>
            <a:off x="10165556" y="2736890"/>
            <a:ext cx="3714750" cy="2272665"/>
          </a:xfrm>
          <a:prstGeom prst="roundRect">
            <a:avLst>
              <a:gd name="adj" fmla="val 6438"/>
            </a:avLst>
          </a:prstGeom>
          <a:solidFill>
            <a:srgbClr val="FFFFFF"/>
          </a:solidFill>
          <a:ln/>
        </p:spPr>
        <p:txBody>
          <a:bodyPr/>
          <a:lstStyle/>
          <a:p>
            <a:endParaRPr lang="en-US"/>
          </a:p>
        </p:txBody>
      </p:sp>
      <p:sp>
        <p:nvSpPr>
          <p:cNvPr id="11" name="Shape 8"/>
          <p:cNvSpPr/>
          <p:nvPr/>
        </p:nvSpPr>
        <p:spPr>
          <a:xfrm>
            <a:off x="10165556" y="2706410"/>
            <a:ext cx="3714750" cy="121920"/>
          </a:xfrm>
          <a:prstGeom prst="roundRect">
            <a:avLst>
              <a:gd name="adj" fmla="val 73833"/>
            </a:avLst>
          </a:prstGeom>
          <a:solidFill>
            <a:srgbClr val="4950BC"/>
          </a:solidFill>
          <a:ln/>
        </p:spPr>
        <p:txBody>
          <a:bodyPr/>
          <a:lstStyle/>
          <a:p>
            <a:endParaRPr lang="en-US"/>
          </a:p>
        </p:txBody>
      </p:sp>
      <p:sp>
        <p:nvSpPr>
          <p:cNvPr id="12" name="Shape 9"/>
          <p:cNvSpPr/>
          <p:nvPr/>
        </p:nvSpPr>
        <p:spPr>
          <a:xfrm>
            <a:off x="11701463" y="2415421"/>
            <a:ext cx="642938" cy="642938"/>
          </a:xfrm>
          <a:prstGeom prst="roundRect">
            <a:avLst>
              <a:gd name="adj" fmla="val 142222"/>
            </a:avLst>
          </a:prstGeom>
          <a:solidFill>
            <a:srgbClr val="4950BC"/>
          </a:solidFill>
          <a:ln/>
        </p:spPr>
        <p:txBody>
          <a:bodyPr/>
          <a:lstStyle/>
          <a:p>
            <a:endParaRPr lang="en-US"/>
          </a:p>
        </p:txBody>
      </p:sp>
      <p:sp>
        <p:nvSpPr>
          <p:cNvPr id="13" name="Text 10"/>
          <p:cNvSpPr/>
          <p:nvPr/>
        </p:nvSpPr>
        <p:spPr>
          <a:xfrm>
            <a:off x="11894344" y="2576155"/>
            <a:ext cx="257175" cy="321469"/>
          </a:xfrm>
          <a:prstGeom prst="rect">
            <a:avLst/>
          </a:prstGeom>
          <a:noFill/>
          <a:ln/>
        </p:spPr>
        <p:txBody>
          <a:bodyPr wrap="none" lIns="0" tIns="0" rIns="0" bIns="0" rtlCol="0" anchor="t"/>
          <a:lstStyle/>
          <a:p>
            <a:pPr marL="0" indent="0" algn="l">
              <a:lnSpc>
                <a:spcPts val="3200"/>
              </a:lnSpc>
              <a:buNone/>
            </a:pPr>
            <a:r>
              <a:rPr lang="en-US" sz="2000" b="1" dirty="0">
                <a:solidFill>
                  <a:srgbClr val="FFFFFF"/>
                </a:solidFill>
                <a:latin typeface="Inter Bold" pitchFamily="34" charset="0"/>
                <a:ea typeface="Inter Bold" pitchFamily="34" charset="-122"/>
                <a:cs typeface="Inter Bold" pitchFamily="34" charset="-120"/>
              </a:rPr>
              <a:t>2</a:t>
            </a:r>
            <a:endParaRPr lang="en-US" sz="2000" dirty="0"/>
          </a:p>
        </p:txBody>
      </p:sp>
      <p:sp>
        <p:nvSpPr>
          <p:cNvPr id="14" name="Text 11"/>
          <p:cNvSpPr/>
          <p:nvPr/>
        </p:nvSpPr>
        <p:spPr>
          <a:xfrm>
            <a:off x="10410349" y="3272671"/>
            <a:ext cx="3216116" cy="334804"/>
          </a:xfrm>
          <a:prstGeom prst="rect">
            <a:avLst/>
          </a:prstGeom>
          <a:noFill/>
          <a:ln/>
        </p:spPr>
        <p:txBody>
          <a:bodyPr wrap="none" lIns="0" tIns="0" rIns="0" bIns="0" rtlCol="0" anchor="t"/>
          <a:lstStyle/>
          <a:p>
            <a:pPr marL="0" indent="0" algn="l">
              <a:lnSpc>
                <a:spcPts val="2600"/>
              </a:lnSpc>
              <a:buNone/>
            </a:pPr>
            <a:r>
              <a:rPr lang="en-US" sz="2100" b="1" dirty="0">
                <a:solidFill>
                  <a:srgbClr val="272525"/>
                </a:solidFill>
                <a:latin typeface="Inter Bold" pitchFamily="34" charset="0"/>
                <a:ea typeface="Inter Bold" pitchFamily="34" charset="-122"/>
                <a:cs typeface="Inter Bold" pitchFamily="34" charset="-120"/>
              </a:rPr>
              <a:t>Maintain High Standards</a:t>
            </a:r>
            <a:endParaRPr lang="en-US" sz="2100" dirty="0"/>
          </a:p>
        </p:txBody>
      </p:sp>
      <p:sp>
        <p:nvSpPr>
          <p:cNvPr id="15" name="Text 12"/>
          <p:cNvSpPr/>
          <p:nvPr/>
        </p:nvSpPr>
        <p:spPr>
          <a:xfrm>
            <a:off x="10410349" y="3736062"/>
            <a:ext cx="3225165" cy="1028700"/>
          </a:xfrm>
          <a:prstGeom prst="rect">
            <a:avLst/>
          </a:prstGeom>
          <a:noFill/>
          <a:ln/>
        </p:spPr>
        <p:txBody>
          <a:bodyPr wrap="square" lIns="0" tIns="0" rIns="0" bIns="0" rtlCol="0" anchor="t"/>
          <a:lstStyle/>
          <a:p>
            <a:pPr marL="0" indent="0" algn="l">
              <a:lnSpc>
                <a:spcPts val="2700"/>
              </a:lnSpc>
              <a:buNone/>
            </a:pPr>
            <a:r>
              <a:rPr lang="en-US" sz="1650" dirty="0">
                <a:solidFill>
                  <a:srgbClr val="272525"/>
                </a:solidFill>
                <a:latin typeface="Inter" pitchFamily="34" charset="0"/>
                <a:ea typeface="Inter" pitchFamily="34" charset="-122"/>
                <a:cs typeface="Inter" pitchFamily="34" charset="-120"/>
              </a:rPr>
              <a:t>Uphold patient safety through robust, yet efficient, licensing processes.</a:t>
            </a:r>
            <a:endParaRPr lang="en-US" sz="1650" dirty="0"/>
          </a:p>
        </p:txBody>
      </p:sp>
      <p:sp>
        <p:nvSpPr>
          <p:cNvPr id="16" name="Shape 13"/>
          <p:cNvSpPr/>
          <p:nvPr/>
        </p:nvSpPr>
        <p:spPr>
          <a:xfrm>
            <a:off x="6236494" y="5545336"/>
            <a:ext cx="7643813" cy="1929765"/>
          </a:xfrm>
          <a:prstGeom prst="roundRect">
            <a:avLst>
              <a:gd name="adj" fmla="val 7581"/>
            </a:avLst>
          </a:prstGeom>
          <a:solidFill>
            <a:srgbClr val="FFFFFF"/>
          </a:solidFill>
          <a:ln/>
        </p:spPr>
        <p:txBody>
          <a:bodyPr/>
          <a:lstStyle/>
          <a:p>
            <a:endParaRPr lang="en-US"/>
          </a:p>
        </p:txBody>
      </p:sp>
      <p:sp>
        <p:nvSpPr>
          <p:cNvPr id="17" name="Shape 14"/>
          <p:cNvSpPr/>
          <p:nvPr/>
        </p:nvSpPr>
        <p:spPr>
          <a:xfrm>
            <a:off x="6236494" y="5514856"/>
            <a:ext cx="7643813" cy="121920"/>
          </a:xfrm>
          <a:prstGeom prst="roundRect">
            <a:avLst>
              <a:gd name="adj" fmla="val 73833"/>
            </a:avLst>
          </a:prstGeom>
          <a:solidFill>
            <a:srgbClr val="4950BC"/>
          </a:solidFill>
          <a:ln/>
        </p:spPr>
        <p:txBody>
          <a:bodyPr/>
          <a:lstStyle/>
          <a:p>
            <a:endParaRPr lang="en-US"/>
          </a:p>
        </p:txBody>
      </p:sp>
      <p:sp>
        <p:nvSpPr>
          <p:cNvPr id="18" name="Shape 15"/>
          <p:cNvSpPr/>
          <p:nvPr/>
        </p:nvSpPr>
        <p:spPr>
          <a:xfrm>
            <a:off x="9736931" y="5223867"/>
            <a:ext cx="642938" cy="642938"/>
          </a:xfrm>
          <a:prstGeom prst="roundRect">
            <a:avLst>
              <a:gd name="adj" fmla="val 142222"/>
            </a:avLst>
          </a:prstGeom>
          <a:solidFill>
            <a:srgbClr val="4950BC"/>
          </a:solidFill>
          <a:ln/>
        </p:spPr>
        <p:txBody>
          <a:bodyPr/>
          <a:lstStyle/>
          <a:p>
            <a:endParaRPr lang="en-US"/>
          </a:p>
        </p:txBody>
      </p:sp>
      <p:sp>
        <p:nvSpPr>
          <p:cNvPr id="19" name="Text 16"/>
          <p:cNvSpPr/>
          <p:nvPr/>
        </p:nvSpPr>
        <p:spPr>
          <a:xfrm>
            <a:off x="9929813" y="5384602"/>
            <a:ext cx="257175" cy="321469"/>
          </a:xfrm>
          <a:prstGeom prst="rect">
            <a:avLst/>
          </a:prstGeom>
          <a:noFill/>
          <a:ln/>
        </p:spPr>
        <p:txBody>
          <a:bodyPr wrap="none" lIns="0" tIns="0" rIns="0" bIns="0" rtlCol="0" anchor="t"/>
          <a:lstStyle/>
          <a:p>
            <a:pPr marL="0" indent="0" algn="l">
              <a:lnSpc>
                <a:spcPts val="3200"/>
              </a:lnSpc>
              <a:buNone/>
            </a:pPr>
            <a:r>
              <a:rPr lang="en-US" sz="2000" b="1" dirty="0">
                <a:solidFill>
                  <a:srgbClr val="FFFFFF"/>
                </a:solidFill>
                <a:latin typeface="Inter Bold" pitchFamily="34" charset="0"/>
                <a:ea typeface="Inter Bold" pitchFamily="34" charset="-122"/>
                <a:cs typeface="Inter Bold" pitchFamily="34" charset="-120"/>
              </a:rPr>
              <a:t>3</a:t>
            </a:r>
            <a:endParaRPr lang="en-US" sz="2000" dirty="0"/>
          </a:p>
        </p:txBody>
      </p:sp>
      <p:sp>
        <p:nvSpPr>
          <p:cNvPr id="20" name="Text 17"/>
          <p:cNvSpPr/>
          <p:nvPr/>
        </p:nvSpPr>
        <p:spPr>
          <a:xfrm>
            <a:off x="6481286" y="6081117"/>
            <a:ext cx="2679025" cy="334804"/>
          </a:xfrm>
          <a:prstGeom prst="rect">
            <a:avLst/>
          </a:prstGeom>
          <a:noFill/>
          <a:ln/>
        </p:spPr>
        <p:txBody>
          <a:bodyPr wrap="none" lIns="0" tIns="0" rIns="0" bIns="0" rtlCol="0" anchor="t"/>
          <a:lstStyle/>
          <a:p>
            <a:pPr marL="0" indent="0" algn="l">
              <a:lnSpc>
                <a:spcPts val="2600"/>
              </a:lnSpc>
              <a:buNone/>
            </a:pPr>
            <a:r>
              <a:rPr lang="en-US" sz="2100" b="1" dirty="0">
                <a:solidFill>
                  <a:srgbClr val="272525"/>
                </a:solidFill>
                <a:latin typeface="Inter Bold" pitchFamily="34" charset="0"/>
                <a:ea typeface="Inter Bold" pitchFamily="34" charset="-122"/>
                <a:cs typeface="Inter Bold" pitchFamily="34" charset="-120"/>
              </a:rPr>
              <a:t>Timely Integration</a:t>
            </a:r>
            <a:endParaRPr lang="en-US" sz="2100" dirty="0"/>
          </a:p>
        </p:txBody>
      </p:sp>
      <p:sp>
        <p:nvSpPr>
          <p:cNvPr id="21" name="Text 18"/>
          <p:cNvSpPr/>
          <p:nvPr/>
        </p:nvSpPr>
        <p:spPr>
          <a:xfrm>
            <a:off x="6481286" y="6544508"/>
            <a:ext cx="7154228" cy="685800"/>
          </a:xfrm>
          <a:prstGeom prst="rect">
            <a:avLst/>
          </a:prstGeom>
          <a:noFill/>
          <a:ln/>
        </p:spPr>
        <p:txBody>
          <a:bodyPr wrap="square" lIns="0" tIns="0" rIns="0" bIns="0" rtlCol="0" anchor="t"/>
          <a:lstStyle/>
          <a:p>
            <a:pPr marL="0" indent="0" algn="l">
              <a:lnSpc>
                <a:spcPts val="2700"/>
              </a:lnSpc>
              <a:buNone/>
            </a:pPr>
            <a:r>
              <a:rPr lang="en-US" sz="1650" dirty="0">
                <a:solidFill>
                  <a:srgbClr val="272525"/>
                </a:solidFill>
                <a:latin typeface="Inter" pitchFamily="34" charset="0"/>
                <a:ea typeface="Inter" pitchFamily="34" charset="-122"/>
                <a:cs typeface="Inter" pitchFamily="34" charset="-120"/>
              </a:rPr>
              <a:t>Facilitate the swift entry of foreign-trained professionals into healthcare systems.</a:t>
            </a:r>
            <a:endParaRPr lang="en-US" sz="16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576620" y="453033"/>
            <a:ext cx="4537472" cy="514945"/>
          </a:xfrm>
          <a:prstGeom prst="rect">
            <a:avLst/>
          </a:prstGeom>
          <a:noFill/>
          <a:ln/>
        </p:spPr>
        <p:txBody>
          <a:bodyPr wrap="none" lIns="0" tIns="0" rIns="0" bIns="0" rtlCol="0" anchor="t"/>
          <a:lstStyle/>
          <a:p>
            <a:pPr marL="0" indent="0" algn="l">
              <a:lnSpc>
                <a:spcPts val="4050"/>
              </a:lnSpc>
              <a:buNone/>
            </a:pPr>
            <a:r>
              <a:rPr lang="en-US" sz="3200" b="1" dirty="0">
                <a:solidFill>
                  <a:srgbClr val="000000"/>
                </a:solidFill>
                <a:latin typeface="Inter Bold" pitchFamily="34" charset="0"/>
                <a:ea typeface="Inter Bold" pitchFamily="34" charset="-122"/>
                <a:cs typeface="Inter Bold" pitchFamily="34" charset="-120"/>
              </a:rPr>
              <a:t>Keywords &amp; Biography</a:t>
            </a:r>
            <a:endParaRPr lang="en-US" sz="3200" dirty="0"/>
          </a:p>
        </p:txBody>
      </p:sp>
      <p:sp>
        <p:nvSpPr>
          <p:cNvPr id="3" name="Text 1"/>
          <p:cNvSpPr/>
          <p:nvPr/>
        </p:nvSpPr>
        <p:spPr>
          <a:xfrm>
            <a:off x="576620" y="1379696"/>
            <a:ext cx="2059543" cy="257413"/>
          </a:xfrm>
          <a:prstGeom prst="rect">
            <a:avLst/>
          </a:prstGeom>
          <a:noFill/>
          <a:ln/>
        </p:spPr>
        <p:txBody>
          <a:bodyPr wrap="none" lIns="0" tIns="0" rIns="0" bIns="0" rtlCol="0" anchor="t"/>
          <a:lstStyle/>
          <a:p>
            <a:pPr marL="0" indent="0" algn="l">
              <a:lnSpc>
                <a:spcPts val="2000"/>
              </a:lnSpc>
              <a:buNone/>
            </a:pPr>
            <a:r>
              <a:rPr lang="en-US" sz="1600" b="1" dirty="0">
                <a:solidFill>
                  <a:srgbClr val="000000"/>
                </a:solidFill>
                <a:latin typeface="Inter Bold" pitchFamily="34" charset="0"/>
                <a:ea typeface="Inter Bold" pitchFamily="34" charset="-122"/>
                <a:cs typeface="Inter Bold" pitchFamily="34" charset="-120"/>
              </a:rPr>
              <a:t>Keywords</a:t>
            </a:r>
            <a:endParaRPr lang="en-US" sz="1600" dirty="0"/>
          </a:p>
        </p:txBody>
      </p:sp>
      <p:sp>
        <p:nvSpPr>
          <p:cNvPr id="4" name="Text 2"/>
          <p:cNvSpPr/>
          <p:nvPr/>
        </p:nvSpPr>
        <p:spPr>
          <a:xfrm>
            <a:off x="576620" y="1801773"/>
            <a:ext cx="5149691" cy="263604"/>
          </a:xfrm>
          <a:prstGeom prst="rect">
            <a:avLst/>
          </a:prstGeom>
          <a:noFill/>
          <a:ln/>
        </p:spPr>
        <p:txBody>
          <a:bodyPr wrap="none" lIns="0" tIns="0" rIns="0" bIns="0" rtlCol="0" anchor="t"/>
          <a:lstStyle/>
          <a:p>
            <a:pPr marL="342900" indent="-342900" algn="l">
              <a:lnSpc>
                <a:spcPts val="2050"/>
              </a:lnSpc>
              <a:buSzPct val="100000"/>
              <a:buChar char="•"/>
            </a:pPr>
            <a:r>
              <a:rPr lang="en-US" sz="1250" dirty="0">
                <a:solidFill>
                  <a:srgbClr val="272525"/>
                </a:solidFill>
                <a:latin typeface="Inter" pitchFamily="34" charset="0"/>
                <a:ea typeface="Inter" pitchFamily="34" charset="-122"/>
                <a:cs typeface="Inter" pitchFamily="34" charset="-120"/>
              </a:rPr>
              <a:t>Medical licensing</a:t>
            </a:r>
            <a:endParaRPr lang="en-US" sz="1250" dirty="0"/>
          </a:p>
        </p:txBody>
      </p:sp>
      <p:sp>
        <p:nvSpPr>
          <p:cNvPr id="5" name="Text 3"/>
          <p:cNvSpPr/>
          <p:nvPr/>
        </p:nvSpPr>
        <p:spPr>
          <a:xfrm>
            <a:off x="576620" y="2123003"/>
            <a:ext cx="5149691" cy="263604"/>
          </a:xfrm>
          <a:prstGeom prst="rect">
            <a:avLst/>
          </a:prstGeom>
          <a:noFill/>
          <a:ln/>
        </p:spPr>
        <p:txBody>
          <a:bodyPr wrap="none" lIns="0" tIns="0" rIns="0" bIns="0" rtlCol="0" anchor="t"/>
          <a:lstStyle/>
          <a:p>
            <a:pPr marL="342900" indent="-342900" algn="l">
              <a:lnSpc>
                <a:spcPts val="2050"/>
              </a:lnSpc>
              <a:buSzPct val="100000"/>
              <a:buChar char="•"/>
            </a:pPr>
            <a:r>
              <a:rPr lang="en-US" sz="1250" dirty="0">
                <a:solidFill>
                  <a:srgbClr val="272525"/>
                </a:solidFill>
                <a:latin typeface="Inter" pitchFamily="34" charset="0"/>
                <a:ea typeface="Inter" pitchFamily="34" charset="-122"/>
                <a:cs typeface="Inter" pitchFamily="34" charset="-120"/>
              </a:rPr>
              <a:t>Regulatory cooperation</a:t>
            </a:r>
            <a:endParaRPr lang="en-US" sz="1250" dirty="0"/>
          </a:p>
        </p:txBody>
      </p:sp>
      <p:sp>
        <p:nvSpPr>
          <p:cNvPr id="6" name="Text 4"/>
          <p:cNvSpPr/>
          <p:nvPr/>
        </p:nvSpPr>
        <p:spPr>
          <a:xfrm>
            <a:off x="576620" y="2444234"/>
            <a:ext cx="5149691" cy="263604"/>
          </a:xfrm>
          <a:prstGeom prst="rect">
            <a:avLst/>
          </a:prstGeom>
          <a:noFill/>
          <a:ln/>
        </p:spPr>
        <p:txBody>
          <a:bodyPr wrap="none" lIns="0" tIns="0" rIns="0" bIns="0" rtlCol="0" anchor="t"/>
          <a:lstStyle/>
          <a:p>
            <a:pPr marL="342900" indent="-342900" algn="l">
              <a:lnSpc>
                <a:spcPts val="2050"/>
              </a:lnSpc>
              <a:buSzPct val="100000"/>
              <a:buChar char="•"/>
            </a:pPr>
            <a:r>
              <a:rPr lang="en-US" sz="1250" dirty="0">
                <a:solidFill>
                  <a:srgbClr val="272525"/>
                </a:solidFill>
                <a:latin typeface="Inter" pitchFamily="34" charset="0"/>
                <a:ea typeface="Inter" pitchFamily="34" charset="-122"/>
                <a:cs typeface="Inter" pitchFamily="34" charset="-120"/>
              </a:rPr>
              <a:t>Credential verification</a:t>
            </a:r>
            <a:endParaRPr lang="en-US" sz="1250" dirty="0"/>
          </a:p>
        </p:txBody>
      </p:sp>
      <p:sp>
        <p:nvSpPr>
          <p:cNvPr id="7" name="Text 5"/>
          <p:cNvSpPr/>
          <p:nvPr/>
        </p:nvSpPr>
        <p:spPr>
          <a:xfrm>
            <a:off x="576620" y="2765465"/>
            <a:ext cx="5149691" cy="263604"/>
          </a:xfrm>
          <a:prstGeom prst="rect">
            <a:avLst/>
          </a:prstGeom>
          <a:noFill/>
          <a:ln/>
        </p:spPr>
        <p:txBody>
          <a:bodyPr wrap="none" lIns="0" tIns="0" rIns="0" bIns="0" rtlCol="0" anchor="t"/>
          <a:lstStyle/>
          <a:p>
            <a:pPr marL="342900" indent="-342900" algn="l">
              <a:lnSpc>
                <a:spcPts val="2050"/>
              </a:lnSpc>
              <a:buSzPct val="100000"/>
              <a:buChar char="•"/>
            </a:pPr>
            <a:r>
              <a:rPr lang="en-US" sz="1250" dirty="0">
                <a:solidFill>
                  <a:srgbClr val="272525"/>
                </a:solidFill>
                <a:latin typeface="Inter" pitchFamily="34" charset="0"/>
                <a:ea typeface="Inter" pitchFamily="34" charset="-122"/>
                <a:cs typeface="Inter" pitchFamily="34" charset="-120"/>
              </a:rPr>
              <a:t>Global health workforce</a:t>
            </a:r>
            <a:endParaRPr lang="en-US" sz="1250" dirty="0"/>
          </a:p>
        </p:txBody>
      </p:sp>
      <p:sp>
        <p:nvSpPr>
          <p:cNvPr id="8" name="Text 6"/>
          <p:cNvSpPr/>
          <p:nvPr/>
        </p:nvSpPr>
        <p:spPr>
          <a:xfrm>
            <a:off x="576620" y="3086695"/>
            <a:ext cx="5149691" cy="263604"/>
          </a:xfrm>
          <a:prstGeom prst="rect">
            <a:avLst/>
          </a:prstGeom>
          <a:noFill/>
          <a:ln/>
        </p:spPr>
        <p:txBody>
          <a:bodyPr wrap="none" lIns="0" tIns="0" rIns="0" bIns="0" rtlCol="0" anchor="t"/>
          <a:lstStyle/>
          <a:p>
            <a:pPr marL="342900" indent="-342900" algn="l">
              <a:lnSpc>
                <a:spcPts val="2050"/>
              </a:lnSpc>
              <a:buSzPct val="100000"/>
              <a:buChar char="•"/>
            </a:pPr>
            <a:r>
              <a:rPr lang="en-US" sz="1250" dirty="0">
                <a:solidFill>
                  <a:srgbClr val="272525"/>
                </a:solidFill>
                <a:latin typeface="Inter" pitchFamily="34" charset="0"/>
                <a:ea typeface="Inter" pitchFamily="34" charset="-122"/>
                <a:cs typeface="Inter" pitchFamily="34" charset="-120"/>
              </a:rPr>
              <a:t>Pakistan–Canada</a:t>
            </a:r>
            <a:endParaRPr lang="en-US" sz="1250" dirty="0"/>
          </a:p>
        </p:txBody>
      </p:sp>
      <p:pic>
        <p:nvPicPr>
          <p:cNvPr id="9" name="Image 0" descr="preencoded.png"/>
          <p:cNvPicPr>
            <a:picLocks noChangeAspect="1"/>
          </p:cNvPicPr>
          <p:nvPr/>
        </p:nvPicPr>
        <p:blipFill>
          <a:blip r:embed="rId3"/>
          <a:stretch>
            <a:fillRect/>
          </a:stretch>
        </p:blipFill>
        <p:spPr>
          <a:xfrm>
            <a:off x="576620" y="3535561"/>
            <a:ext cx="5149691" cy="3523417"/>
          </a:xfrm>
          <a:prstGeom prst="rect">
            <a:avLst/>
          </a:prstGeom>
        </p:spPr>
      </p:pic>
      <p:sp>
        <p:nvSpPr>
          <p:cNvPr id="10" name="Text 7"/>
          <p:cNvSpPr/>
          <p:nvPr/>
        </p:nvSpPr>
        <p:spPr>
          <a:xfrm>
            <a:off x="6135886" y="1379696"/>
            <a:ext cx="3721179" cy="257413"/>
          </a:xfrm>
          <a:prstGeom prst="rect">
            <a:avLst/>
          </a:prstGeom>
          <a:noFill/>
          <a:ln/>
        </p:spPr>
        <p:txBody>
          <a:bodyPr wrap="none" lIns="0" tIns="0" rIns="0" bIns="0" rtlCol="0" anchor="t"/>
          <a:lstStyle/>
          <a:p>
            <a:pPr marL="0" indent="0" algn="l">
              <a:lnSpc>
                <a:spcPts val="2000"/>
              </a:lnSpc>
              <a:buNone/>
            </a:pPr>
            <a:r>
              <a:rPr lang="en-US" sz="1600" b="1" dirty="0">
                <a:solidFill>
                  <a:srgbClr val="000000"/>
                </a:solidFill>
                <a:latin typeface="Inter Bold" pitchFamily="34" charset="0"/>
                <a:ea typeface="Inter Bold" pitchFamily="34" charset="-122"/>
                <a:cs typeface="Inter Bold" pitchFamily="34" charset="-120"/>
              </a:rPr>
              <a:t>Biography: Muhammad Saqib Fayyaz</a:t>
            </a:r>
            <a:endParaRPr lang="en-US" sz="1600" dirty="0"/>
          </a:p>
        </p:txBody>
      </p:sp>
      <p:sp>
        <p:nvSpPr>
          <p:cNvPr id="11" name="Text 8"/>
          <p:cNvSpPr/>
          <p:nvPr/>
        </p:nvSpPr>
        <p:spPr>
          <a:xfrm>
            <a:off x="6135886" y="1801773"/>
            <a:ext cx="7925514" cy="790813"/>
          </a:xfrm>
          <a:prstGeom prst="rect">
            <a:avLst/>
          </a:prstGeom>
          <a:noFill/>
          <a:ln/>
        </p:spPr>
        <p:txBody>
          <a:bodyPr wrap="square" lIns="0" tIns="0" rIns="0" bIns="0" rtlCol="0" anchor="t"/>
          <a:lstStyle/>
          <a:p>
            <a:pPr marL="0" indent="0" algn="l">
              <a:lnSpc>
                <a:spcPts val="2050"/>
              </a:lnSpc>
              <a:buNone/>
            </a:pPr>
            <a:r>
              <a:rPr lang="en-US" sz="1250" dirty="0">
                <a:solidFill>
                  <a:srgbClr val="272525"/>
                </a:solidFill>
                <a:latin typeface="Inter" pitchFamily="34" charset="0"/>
                <a:ea typeface="Inter" pitchFamily="34" charset="-122"/>
                <a:cs typeface="Inter" pitchFamily="34" charset="-120"/>
              </a:rPr>
              <a:t>Affiliated with PMDC, he specializes in regulatory functions, credential verification, and professional licensing for internationally trained physicians. His work focuses on strengthening international cooperation between Pakistan and Canada for efficient integration of qualified doctors.</a:t>
            </a:r>
            <a:endParaRPr lang="en-US" sz="1250" dirty="0"/>
          </a:p>
        </p:txBody>
      </p:sp>
      <p:pic>
        <p:nvPicPr>
          <p:cNvPr id="12" name="Image 1" descr="preencoded.png"/>
          <p:cNvPicPr>
            <a:picLocks noChangeAspect="1"/>
          </p:cNvPicPr>
          <p:nvPr/>
        </p:nvPicPr>
        <p:blipFill>
          <a:blip r:embed="rId4"/>
          <a:stretch>
            <a:fillRect/>
          </a:stretch>
        </p:blipFill>
        <p:spPr>
          <a:xfrm>
            <a:off x="6135886" y="2777847"/>
            <a:ext cx="7925514" cy="542270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442</Words>
  <Application>Microsoft Office PowerPoint</Application>
  <PresentationFormat>Custom</PresentationFormat>
  <Paragraphs>94</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Inter</vt:lpstr>
      <vt:lpstr>Inter Bold</vt:lpstr>
      <vt:lpstr>HGMaruGothicMPRO</vt:lpstr>
      <vt:lpstr>Inter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Soheil Najafi Mehri</cp:lastModifiedBy>
  <cp:revision>3</cp:revision>
  <dcterms:created xsi:type="dcterms:W3CDTF">2025-11-25T12:11:04Z</dcterms:created>
  <dcterms:modified xsi:type="dcterms:W3CDTF">2025-11-26T06:37:42Z</dcterms:modified>
</cp:coreProperties>
</file>